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3.jp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7" r:id="rId2"/>
    <p:sldId id="258" r:id="rId3"/>
    <p:sldId id="259" r:id="rId4"/>
    <p:sldId id="278" r:id="rId5"/>
    <p:sldId id="260" r:id="rId6"/>
    <p:sldId id="280" r:id="rId7"/>
    <p:sldId id="281" r:id="rId8"/>
    <p:sldId id="261" r:id="rId9"/>
    <p:sldId id="279" r:id="rId10"/>
    <p:sldId id="263" r:id="rId11"/>
    <p:sldId id="282" r:id="rId12"/>
    <p:sldId id="264" r:id="rId13"/>
    <p:sldId id="283" r:id="rId14"/>
    <p:sldId id="265" r:id="rId15"/>
    <p:sldId id="284" r:id="rId16"/>
    <p:sldId id="266" r:id="rId17"/>
    <p:sldId id="267" r:id="rId18"/>
    <p:sldId id="268" r:id="rId19"/>
    <p:sldId id="285" r:id="rId20"/>
    <p:sldId id="275" r:id="rId21"/>
    <p:sldId id="274" r:id="rId22"/>
    <p:sldId id="269" r:id="rId23"/>
    <p:sldId id="286" r:id="rId24"/>
    <p:sldId id="287" r:id="rId25"/>
    <p:sldId id="288" r:id="rId26"/>
    <p:sldId id="289" r:id="rId27"/>
    <p:sldId id="290" r:id="rId28"/>
    <p:sldId id="291" r:id="rId29"/>
    <p:sldId id="270" r:id="rId30"/>
    <p:sldId id="276" r:id="rId31"/>
    <p:sldId id="271" r:id="rId32"/>
    <p:sldId id="277" r:id="rId33"/>
    <p:sldId id="273" r:id="rId34"/>
    <p:sldId id="272" r:id="rId35"/>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43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691" y="62"/>
      </p:cViewPr>
      <p:guideLst>
        <p:guide orient="horz" pos="432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2.jpg>
</file>

<file path=ppt/media/image3.jpg>
</file>

<file path=ppt/media/image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205F412B-6FA9-4B3A-A61B-0552AC73DE39}" type="datetimeFigureOut">
              <a:rPr lang="en-US" smtClean="0"/>
              <a:t>2/12/2026</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A74C2694-AF22-425F-B4CB-353623C47090}" type="slidenum">
              <a:rPr lang="en-US" smtClean="0"/>
              <a:t>‹#›</a:t>
            </a:fld>
            <a:endParaRPr lang="en-US"/>
          </a:p>
        </p:txBody>
      </p:sp>
    </p:spTree>
    <p:extLst>
      <p:ext uri="{BB962C8B-B14F-4D97-AF65-F5344CB8AC3E}">
        <p14:creationId xmlns:p14="http://schemas.microsoft.com/office/powerpoint/2010/main" val="39403337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4C2694-AF22-425F-B4CB-353623C47090}" type="slidenum">
              <a:rPr lang="en-US" smtClean="0"/>
              <a:t>10</a:t>
            </a:fld>
            <a:endParaRPr lang="en-US"/>
          </a:p>
        </p:txBody>
      </p:sp>
    </p:spTree>
    <p:extLst>
      <p:ext uri="{BB962C8B-B14F-4D97-AF65-F5344CB8AC3E}">
        <p14:creationId xmlns:p14="http://schemas.microsoft.com/office/powerpoint/2010/main" val="1502623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A74C2694-AF22-425F-B4CB-353623C47090}" type="slidenum">
              <a:rPr lang="en-US" smtClean="0"/>
              <a:t>30</a:t>
            </a:fld>
            <a:endParaRPr lang="en-US"/>
          </a:p>
        </p:txBody>
      </p:sp>
    </p:spTree>
    <p:extLst>
      <p:ext uri="{BB962C8B-B14F-4D97-AF65-F5344CB8AC3E}">
        <p14:creationId xmlns:p14="http://schemas.microsoft.com/office/powerpoint/2010/main" val="31343190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4C2694-AF22-425F-B4CB-353623C47090}" type="slidenum">
              <a:rPr lang="en-US" smtClean="0"/>
              <a:t>34</a:t>
            </a:fld>
            <a:endParaRPr lang="en-US"/>
          </a:p>
        </p:txBody>
      </p:sp>
    </p:spTree>
    <p:extLst>
      <p:ext uri="{BB962C8B-B14F-4D97-AF65-F5344CB8AC3E}">
        <p14:creationId xmlns:p14="http://schemas.microsoft.com/office/powerpoint/2010/main" val="8790675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sz="27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lang="en-US" smtClean="0"/>
              <a:t>Batch No.DG3   Department of CSE</a:t>
            </a:r>
            <a:endParaRPr spc="-25" dirty="0"/>
          </a:p>
        </p:txBody>
      </p:sp>
      <p:sp>
        <p:nvSpPr>
          <p:cNvPr id="5" name="Holder 5"/>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lang="en-US" spc="-10" smtClean="0"/>
              <a:t>Date</a:t>
            </a:r>
            <a:endParaRPr spc="-20" dirty="0"/>
          </a:p>
        </p:txBody>
      </p:sp>
      <p:sp>
        <p:nvSpPr>
          <p:cNvPr id="6" name="Holder 6"/>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27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lang="en-US" smtClean="0"/>
              <a:t>Batch No.DG3   Department of CSE</a:t>
            </a:r>
            <a:endParaRPr spc="-25" dirty="0"/>
          </a:p>
        </p:txBody>
      </p:sp>
      <p:sp>
        <p:nvSpPr>
          <p:cNvPr id="5" name="Holder 5"/>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lang="en-US" spc="-10" smtClean="0"/>
              <a:t>Date</a:t>
            </a:r>
            <a:endParaRPr spc="-20" dirty="0"/>
          </a:p>
        </p:txBody>
      </p:sp>
      <p:sp>
        <p:nvSpPr>
          <p:cNvPr id="6" name="Holder 6"/>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Times New Roman"/>
                <a:cs typeface="Times New Roman"/>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lang="en-US" smtClean="0"/>
              <a:t>Batch No.DG3   Department of CSE</a:t>
            </a:r>
            <a:endParaRPr spc="-25" dirty="0"/>
          </a:p>
        </p:txBody>
      </p:sp>
      <p:sp>
        <p:nvSpPr>
          <p:cNvPr id="6" name="Holder 6"/>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lang="en-US" spc="-10" smtClean="0"/>
              <a:t>Date</a:t>
            </a:r>
            <a:endParaRPr spc="-20" dirty="0"/>
          </a:p>
        </p:txBody>
      </p:sp>
      <p:sp>
        <p:nvSpPr>
          <p:cNvPr id="7" name="Holder 7"/>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lang="en-US" smtClean="0"/>
              <a:t>Batch No.DG3   Department of CSE</a:t>
            </a:r>
            <a:endParaRPr spc="-25" dirty="0"/>
          </a:p>
        </p:txBody>
      </p:sp>
      <p:sp>
        <p:nvSpPr>
          <p:cNvPr id="4" name="Holder 4"/>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lang="en-US" spc="-10" smtClean="0"/>
              <a:t>Date</a:t>
            </a:r>
            <a:endParaRPr spc="-20" dirty="0"/>
          </a:p>
        </p:txBody>
      </p:sp>
      <p:sp>
        <p:nvSpPr>
          <p:cNvPr id="5" name="Holder 5"/>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lang="en-US" smtClean="0"/>
              <a:t>Batch No.DG3   Department of CSE</a:t>
            </a:r>
            <a:endParaRPr spc="-25" dirty="0"/>
          </a:p>
        </p:txBody>
      </p:sp>
      <p:sp>
        <p:nvSpPr>
          <p:cNvPr id="3" name="Holder 3"/>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lang="en-US" spc="-10" smtClean="0"/>
              <a:t>Date</a:t>
            </a:r>
            <a:endParaRPr spc="-20" dirty="0"/>
          </a:p>
        </p:txBody>
      </p:sp>
      <p:sp>
        <p:nvSpPr>
          <p:cNvPr id="4" name="Holder 4"/>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57150" y="38100"/>
            <a:ext cx="3667124" cy="504825"/>
          </a:xfrm>
          <a:prstGeom prst="rect">
            <a:avLst/>
          </a:prstGeom>
        </p:spPr>
      </p:pic>
      <p:sp>
        <p:nvSpPr>
          <p:cNvPr id="2" name="Holder 2"/>
          <p:cNvSpPr>
            <a:spLocks noGrp="1"/>
          </p:cNvSpPr>
          <p:nvPr>
            <p:ph type="title"/>
          </p:nvPr>
        </p:nvSpPr>
        <p:spPr>
          <a:xfrm>
            <a:off x="1045463" y="283463"/>
            <a:ext cx="10101072" cy="1200005"/>
          </a:xfrm>
          <a:prstGeom prst="rect">
            <a:avLst/>
          </a:prstGeom>
        </p:spPr>
        <p:txBody>
          <a:bodyPr wrap="square" lIns="0" tIns="0" rIns="0" bIns="0">
            <a:spAutoFit/>
          </a:bodyPr>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body" idx="1"/>
          </p:nvPr>
        </p:nvSpPr>
        <p:spPr>
          <a:xfrm>
            <a:off x="917575" y="1730872"/>
            <a:ext cx="8149590" cy="3088004"/>
          </a:xfrm>
          <a:prstGeom prst="rect">
            <a:avLst/>
          </a:prstGeom>
        </p:spPr>
        <p:txBody>
          <a:bodyPr wrap="square" lIns="0" tIns="0" rIns="0" bIns="0">
            <a:spAutoFit/>
          </a:bodyPr>
          <a:lstStyle>
            <a:lvl1pPr>
              <a:defRPr sz="27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a:xfrm>
            <a:off x="5505148" y="6451049"/>
            <a:ext cx="644525" cy="194309"/>
          </a:xfrm>
          <a:prstGeom prst="rect">
            <a:avLst/>
          </a:prstGeom>
        </p:spPr>
        <p:txBody>
          <a:bodyPr wrap="square" lIns="0" tIns="0" rIns="0" bIns="0">
            <a:spAutoFit/>
          </a:bodyPr>
          <a:lstStyle>
            <a:lvl1pPr>
              <a:defRPr sz="1200" b="0" i="0">
                <a:solidFill>
                  <a:srgbClr val="888888"/>
                </a:solidFill>
                <a:latin typeface="Times New Roman"/>
                <a:cs typeface="Times New Roman"/>
              </a:defRPr>
            </a:lvl1pPr>
          </a:lstStyle>
          <a:p>
            <a:pPr marL="12700">
              <a:lnSpc>
                <a:spcPts val="1410"/>
              </a:lnSpc>
            </a:pPr>
            <a:r>
              <a:rPr lang="en-US" smtClean="0"/>
              <a:t>Batch No.DG3   Department of CSE</a:t>
            </a:r>
            <a:endParaRPr spc="-25" dirty="0"/>
          </a:p>
        </p:txBody>
      </p:sp>
      <p:sp>
        <p:nvSpPr>
          <p:cNvPr id="5" name="Holder 5"/>
          <p:cNvSpPr>
            <a:spLocks noGrp="1"/>
          </p:cNvSpPr>
          <p:nvPr>
            <p:ph type="dt" sz="half" idx="6"/>
          </p:nvPr>
        </p:nvSpPr>
        <p:spPr>
          <a:xfrm>
            <a:off x="917575" y="6451049"/>
            <a:ext cx="737235" cy="194309"/>
          </a:xfrm>
          <a:prstGeom prst="rect">
            <a:avLst/>
          </a:prstGeom>
        </p:spPr>
        <p:txBody>
          <a:bodyPr wrap="square" lIns="0" tIns="0" rIns="0" bIns="0">
            <a:spAutoFit/>
          </a:bodyPr>
          <a:lstStyle>
            <a:lvl1pPr>
              <a:defRPr sz="1200" b="0" i="0">
                <a:solidFill>
                  <a:srgbClr val="888888"/>
                </a:solidFill>
                <a:latin typeface="Times New Roman"/>
                <a:cs typeface="Times New Roman"/>
              </a:defRPr>
            </a:lvl1pPr>
          </a:lstStyle>
          <a:p>
            <a:pPr marL="12700">
              <a:lnSpc>
                <a:spcPts val="1410"/>
              </a:lnSpc>
            </a:pPr>
            <a:r>
              <a:rPr lang="en-US" spc="-10" smtClean="0"/>
              <a:t>Date</a:t>
            </a:r>
            <a:endParaRPr spc="-20" dirty="0"/>
          </a:p>
        </p:txBody>
      </p:sp>
      <p:sp>
        <p:nvSpPr>
          <p:cNvPr id="6" name="Holder 6"/>
          <p:cNvSpPr>
            <a:spLocks noGrp="1"/>
          </p:cNvSpPr>
          <p:nvPr>
            <p:ph type="sldNum" sz="quarter" idx="7"/>
          </p:nvPr>
        </p:nvSpPr>
        <p:spPr>
          <a:xfrm>
            <a:off x="11104626" y="6451049"/>
            <a:ext cx="215900" cy="194309"/>
          </a:xfrm>
          <a:prstGeom prst="rect">
            <a:avLst/>
          </a:prstGeom>
        </p:spPr>
        <p:txBody>
          <a:bodyPr wrap="square" lIns="0" tIns="0" rIns="0" bIns="0">
            <a:spAutoFit/>
          </a:bodyPr>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hdr="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link.springer.com/article/10.1007/s40747-024-01391-6" TargetMode="External"/><Relationship Id="rId2" Type="http://schemas.openxmlformats.org/officeDocument/2006/relationships/hyperlink" Target="https://ueaeprints.uea.ac.uk/id/eprint/94109/1/IEEE_Paper_PublishedVersion.pdf?utm_source=chatgpt.com" TargetMode="External"/><Relationship Id="rId1" Type="http://schemas.openxmlformats.org/officeDocument/2006/relationships/slideLayout" Target="../slideLayouts/slideLayout2.xml"/><Relationship Id="rId6" Type="http://schemas.openxmlformats.org/officeDocument/2006/relationships/hyperlink" Target="https://www.sciencedirect.com/science/article/pii/S0968090X24000846?via%3Dihub" TargetMode="External"/><Relationship Id="rId5" Type="http://schemas.openxmlformats.org/officeDocument/2006/relationships/hyperlink" Target="https://link.springer.com/article/10.1007/s40534-022-00286-x" TargetMode="External"/><Relationship Id="rId4" Type="http://schemas.openxmlformats.org/officeDocument/2006/relationships/hyperlink" Target="https://epjdatascience.springeropen.com/articles/10.1140/epjds/s13688-022-00359-1"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link.springer.com/article/10.1007/s12469-024-00380-9" TargetMode="External"/><Relationship Id="rId2" Type="http://schemas.openxmlformats.org/officeDocument/2006/relationships/hyperlink" Target="https://ieeexplore.ieee.org/stamp/stamp.jsp?tp=&amp;arnumber=9846898" TargetMode="External"/><Relationship Id="rId1" Type="http://schemas.openxmlformats.org/officeDocument/2006/relationships/slideLayout" Target="../slideLayouts/slideLayout5.xml"/><Relationship Id="rId6" Type="http://schemas.openxmlformats.org/officeDocument/2006/relationships/hyperlink" Target="https://doi.org/10.1186/s12544&#8209;022&#8209;00558&#8209;x" TargetMode="External"/><Relationship Id="rId5" Type="http://schemas.openxmlformats.org/officeDocument/2006/relationships/hyperlink" Target="https://doi.org/10.1016/j.procs.2024.06.357" TargetMode="External"/><Relationship Id="rId4" Type="http://schemas.openxmlformats.org/officeDocument/2006/relationships/hyperlink" Target="https://etrr.springeropen.com/articles/10.1186/s12544-023-00587-0"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1219200" y="212641"/>
            <a:ext cx="10101072" cy="1931793"/>
          </a:xfrm>
          <a:prstGeom prst="rect">
            <a:avLst/>
          </a:prstGeom>
        </p:spPr>
        <p:txBody>
          <a:bodyPr vert="horz" wrap="square" lIns="0" tIns="478010" rIns="0" bIns="0" rtlCol="0">
            <a:spAutoFit/>
          </a:bodyPr>
          <a:lstStyle/>
          <a:p>
            <a:pPr marL="248285" algn="ctr">
              <a:lnSpc>
                <a:spcPct val="100000"/>
              </a:lnSpc>
              <a:spcBef>
                <a:spcPts val="509"/>
              </a:spcBef>
            </a:pPr>
            <a:r>
              <a:rPr sz="1800" dirty="0"/>
              <a:t>Department</a:t>
            </a:r>
            <a:r>
              <a:rPr sz="1800" spc="-20" dirty="0"/>
              <a:t> </a:t>
            </a:r>
            <a:r>
              <a:rPr sz="1800" dirty="0"/>
              <a:t>of</a:t>
            </a:r>
            <a:r>
              <a:rPr sz="1800" spc="-5" dirty="0"/>
              <a:t> </a:t>
            </a:r>
            <a:r>
              <a:rPr sz="1800" dirty="0"/>
              <a:t>Computer</a:t>
            </a:r>
            <a:r>
              <a:rPr sz="1800" spc="-60" dirty="0"/>
              <a:t> </a:t>
            </a:r>
            <a:r>
              <a:rPr sz="1800" dirty="0"/>
              <a:t>Science</a:t>
            </a:r>
            <a:r>
              <a:rPr sz="1800" spc="15" dirty="0"/>
              <a:t> </a:t>
            </a:r>
            <a:r>
              <a:rPr sz="1800" dirty="0"/>
              <a:t>and</a:t>
            </a:r>
            <a:r>
              <a:rPr sz="1800" spc="40" dirty="0"/>
              <a:t> </a:t>
            </a:r>
            <a:r>
              <a:rPr sz="1800" spc="-10" dirty="0"/>
              <a:t>Engineering</a:t>
            </a:r>
            <a:endParaRPr lang="en-US" sz="1800" spc="-10" dirty="0"/>
          </a:p>
          <a:p>
            <a:pPr marL="248285" algn="ctr">
              <a:lnSpc>
                <a:spcPct val="100000"/>
              </a:lnSpc>
              <a:spcBef>
                <a:spcPts val="545"/>
              </a:spcBef>
            </a:pPr>
            <a:r>
              <a:rPr lang="en-US" sz="2400" dirty="0" smtClean="0">
                <a:solidFill>
                  <a:srgbClr val="FF0000"/>
                </a:solidFill>
              </a:rPr>
              <a:t>Leveraging Operational and Environmental Data for Train Delay Prediction via Deep Learning Models</a:t>
            </a:r>
            <a:r>
              <a:rPr lang="en-US" sz="2400" dirty="0">
                <a:solidFill>
                  <a:srgbClr val="FF0000"/>
                </a:solidFill>
              </a:rPr>
              <a:t/>
            </a:r>
            <a:br>
              <a:rPr lang="en-US" sz="2400" dirty="0">
                <a:solidFill>
                  <a:srgbClr val="FF0000"/>
                </a:solidFill>
              </a:rPr>
            </a:br>
            <a:endParaRPr lang="en-US" sz="2400" dirty="0"/>
          </a:p>
        </p:txBody>
      </p:sp>
      <p:sp>
        <p:nvSpPr>
          <p:cNvPr id="4" name="object 4"/>
          <p:cNvSpPr txBox="1"/>
          <p:nvPr/>
        </p:nvSpPr>
        <p:spPr>
          <a:xfrm>
            <a:off x="5518213" y="1983376"/>
            <a:ext cx="1503045" cy="266065"/>
          </a:xfrm>
          <a:prstGeom prst="rect">
            <a:avLst/>
          </a:prstGeom>
        </p:spPr>
        <p:txBody>
          <a:bodyPr vert="horz" wrap="square" lIns="0" tIns="15875" rIns="0" bIns="0" rtlCol="0">
            <a:spAutoFit/>
          </a:bodyPr>
          <a:lstStyle/>
          <a:p>
            <a:pPr marL="12700">
              <a:lnSpc>
                <a:spcPct val="100000"/>
              </a:lnSpc>
              <a:spcBef>
                <a:spcPts val="125"/>
              </a:spcBef>
            </a:pPr>
            <a:r>
              <a:rPr sz="1550" dirty="0">
                <a:latin typeface="Times New Roman"/>
                <a:cs typeface="Times New Roman"/>
              </a:rPr>
              <a:t>PRESENTED</a:t>
            </a:r>
            <a:r>
              <a:rPr sz="1550" spc="175" dirty="0">
                <a:latin typeface="Times New Roman"/>
                <a:cs typeface="Times New Roman"/>
              </a:rPr>
              <a:t> </a:t>
            </a:r>
            <a:r>
              <a:rPr sz="1550" spc="-25" dirty="0">
                <a:latin typeface="Times New Roman"/>
                <a:cs typeface="Times New Roman"/>
              </a:rPr>
              <a:t>BY</a:t>
            </a:r>
            <a:endParaRPr sz="1550" dirty="0">
              <a:latin typeface="Times New Roman"/>
              <a:cs typeface="Times New Roman"/>
            </a:endParaRPr>
          </a:p>
        </p:txBody>
      </p:sp>
      <p:sp>
        <p:nvSpPr>
          <p:cNvPr id="5" name="object 5"/>
          <p:cNvSpPr txBox="1"/>
          <p:nvPr/>
        </p:nvSpPr>
        <p:spPr>
          <a:xfrm>
            <a:off x="4267200" y="2354448"/>
            <a:ext cx="4304665" cy="1357679"/>
          </a:xfrm>
          <a:prstGeom prst="rect">
            <a:avLst/>
          </a:prstGeom>
        </p:spPr>
        <p:txBody>
          <a:bodyPr vert="horz" wrap="square" lIns="0" tIns="12065" rIns="0" bIns="0" rtlCol="0">
            <a:spAutoFit/>
          </a:bodyPr>
          <a:lstStyle/>
          <a:p>
            <a:pPr marL="12700" marR="5080" algn="just">
              <a:lnSpc>
                <a:spcPct val="137300"/>
              </a:lnSpc>
              <a:spcBef>
                <a:spcPts val="95"/>
              </a:spcBef>
            </a:pPr>
            <a:r>
              <a:rPr lang="en-US" sz="1550" dirty="0" err="1" smtClean="0">
                <a:latin typeface="Times New Roman"/>
                <a:cs typeface="Times New Roman"/>
              </a:rPr>
              <a:t>Kotha</a:t>
            </a:r>
            <a:r>
              <a:rPr lang="en-US" sz="1550" dirty="0" smtClean="0">
                <a:latin typeface="Times New Roman"/>
                <a:cs typeface="Times New Roman"/>
              </a:rPr>
              <a:t> </a:t>
            </a:r>
            <a:r>
              <a:rPr lang="en-US" sz="1550" dirty="0" err="1" smtClean="0">
                <a:latin typeface="Times New Roman"/>
                <a:cs typeface="Times New Roman"/>
              </a:rPr>
              <a:t>Lahari</a:t>
            </a:r>
            <a:r>
              <a:rPr lang="en-US" sz="1550" dirty="0">
                <a:latin typeface="Times New Roman"/>
                <a:cs typeface="Times New Roman"/>
              </a:rPr>
              <a:t>	 </a:t>
            </a:r>
            <a:r>
              <a:rPr lang="en-US" sz="1550" dirty="0" smtClean="0">
                <a:latin typeface="Times New Roman"/>
                <a:cs typeface="Times New Roman"/>
              </a:rPr>
              <a:t>	(22471A05N0)</a:t>
            </a:r>
            <a:endParaRPr lang="en-US" sz="1550" dirty="0">
              <a:latin typeface="Times New Roman"/>
              <a:cs typeface="Times New Roman"/>
            </a:endParaRPr>
          </a:p>
          <a:p>
            <a:pPr marL="12700" marR="5080" algn="just">
              <a:lnSpc>
                <a:spcPct val="137300"/>
              </a:lnSpc>
              <a:spcBef>
                <a:spcPts val="95"/>
              </a:spcBef>
            </a:pPr>
            <a:r>
              <a:rPr lang="en-US" sz="1550" dirty="0" err="1" smtClean="0">
                <a:latin typeface="Times New Roman"/>
                <a:cs typeface="Times New Roman"/>
              </a:rPr>
              <a:t>Appala</a:t>
            </a:r>
            <a:r>
              <a:rPr lang="en-US" sz="1550" dirty="0" smtClean="0">
                <a:latin typeface="Times New Roman"/>
                <a:cs typeface="Times New Roman"/>
              </a:rPr>
              <a:t> </a:t>
            </a:r>
            <a:r>
              <a:rPr lang="en-US" sz="1550" dirty="0" err="1" smtClean="0">
                <a:latin typeface="Times New Roman"/>
                <a:cs typeface="Times New Roman"/>
              </a:rPr>
              <a:t>Chandana</a:t>
            </a:r>
            <a:r>
              <a:rPr lang="en-US" sz="1550" dirty="0" smtClean="0">
                <a:latin typeface="Times New Roman"/>
                <a:cs typeface="Times New Roman"/>
              </a:rPr>
              <a:t> </a:t>
            </a:r>
            <a:r>
              <a:rPr lang="en-US" sz="1550" dirty="0" err="1" smtClean="0">
                <a:latin typeface="Times New Roman"/>
                <a:cs typeface="Times New Roman"/>
              </a:rPr>
              <a:t>Priya</a:t>
            </a:r>
            <a:r>
              <a:rPr lang="en-US" sz="1550" dirty="0">
                <a:latin typeface="Times New Roman"/>
                <a:cs typeface="Times New Roman"/>
              </a:rPr>
              <a:t>	</a:t>
            </a:r>
            <a:r>
              <a:rPr lang="en-US" sz="1550" dirty="0" smtClean="0">
                <a:latin typeface="Times New Roman"/>
                <a:cs typeface="Times New Roman"/>
              </a:rPr>
              <a:t>(22471A05L2)</a:t>
            </a:r>
            <a:endParaRPr lang="en-US" sz="1550" dirty="0">
              <a:latin typeface="Times New Roman"/>
              <a:cs typeface="Times New Roman"/>
            </a:endParaRPr>
          </a:p>
          <a:p>
            <a:pPr marL="12700" marR="5080" algn="just">
              <a:lnSpc>
                <a:spcPct val="137300"/>
              </a:lnSpc>
              <a:spcBef>
                <a:spcPts val="95"/>
              </a:spcBef>
            </a:pPr>
            <a:r>
              <a:rPr lang="en-US" sz="1550" dirty="0" err="1" smtClean="0">
                <a:latin typeface="Times New Roman"/>
                <a:cs typeface="Times New Roman"/>
              </a:rPr>
              <a:t>Yarroju</a:t>
            </a:r>
            <a:r>
              <a:rPr lang="en-US" sz="1550" dirty="0" smtClean="0">
                <a:latin typeface="Times New Roman"/>
                <a:cs typeface="Times New Roman"/>
              </a:rPr>
              <a:t> </a:t>
            </a:r>
            <a:r>
              <a:rPr lang="en-US" sz="1550" dirty="0" err="1" smtClean="0">
                <a:latin typeface="Times New Roman"/>
                <a:cs typeface="Times New Roman"/>
              </a:rPr>
              <a:t>Rekha</a:t>
            </a:r>
            <a:r>
              <a:rPr lang="en-US" sz="1550" dirty="0" smtClean="0">
                <a:latin typeface="Times New Roman"/>
                <a:cs typeface="Times New Roman"/>
              </a:rPr>
              <a:t> Sri</a:t>
            </a:r>
            <a:r>
              <a:rPr lang="en-US" sz="1550" dirty="0">
                <a:latin typeface="Times New Roman"/>
                <a:cs typeface="Times New Roman"/>
              </a:rPr>
              <a:t>		 (</a:t>
            </a:r>
            <a:r>
              <a:rPr lang="en-US" sz="1550" dirty="0" smtClean="0">
                <a:latin typeface="Times New Roman"/>
                <a:cs typeface="Times New Roman"/>
              </a:rPr>
              <a:t>23475A0502)</a:t>
            </a:r>
            <a:endParaRPr lang="en-US" sz="1550" dirty="0">
              <a:latin typeface="Times New Roman"/>
              <a:cs typeface="Times New Roman"/>
            </a:endParaRPr>
          </a:p>
          <a:p>
            <a:pPr marL="12700" marR="5080" algn="just">
              <a:lnSpc>
                <a:spcPct val="137300"/>
              </a:lnSpc>
              <a:spcBef>
                <a:spcPts val="95"/>
              </a:spcBef>
            </a:pPr>
            <a:endParaRPr sz="1550" dirty="0">
              <a:latin typeface="Times New Roman"/>
              <a:cs typeface="Times New Roman"/>
            </a:endParaRPr>
          </a:p>
        </p:txBody>
      </p:sp>
      <p:sp>
        <p:nvSpPr>
          <p:cNvPr id="7" name="object 7"/>
          <p:cNvSpPr txBox="1"/>
          <p:nvPr/>
        </p:nvSpPr>
        <p:spPr>
          <a:xfrm>
            <a:off x="4191000" y="3677054"/>
            <a:ext cx="4304665" cy="2249805"/>
          </a:xfrm>
          <a:prstGeom prst="rect">
            <a:avLst/>
          </a:prstGeom>
        </p:spPr>
        <p:txBody>
          <a:bodyPr vert="horz" wrap="square" lIns="0" tIns="12700" rIns="0" bIns="0" rtlCol="0">
            <a:spAutoFit/>
          </a:bodyPr>
          <a:lstStyle/>
          <a:p>
            <a:pPr algn="ctr">
              <a:lnSpc>
                <a:spcPct val="100000"/>
              </a:lnSpc>
              <a:spcBef>
                <a:spcPts val="100"/>
              </a:spcBef>
            </a:pPr>
            <a:r>
              <a:rPr sz="1800" dirty="0">
                <a:solidFill>
                  <a:srgbClr val="006600"/>
                </a:solidFill>
                <a:latin typeface="Times New Roman"/>
                <a:cs typeface="Times New Roman"/>
              </a:rPr>
              <a:t>Under</a:t>
            </a:r>
            <a:r>
              <a:rPr sz="1800" spc="20" dirty="0">
                <a:solidFill>
                  <a:srgbClr val="006600"/>
                </a:solidFill>
                <a:latin typeface="Times New Roman"/>
                <a:cs typeface="Times New Roman"/>
              </a:rPr>
              <a:t> </a:t>
            </a:r>
            <a:r>
              <a:rPr sz="1800" dirty="0">
                <a:solidFill>
                  <a:srgbClr val="006600"/>
                </a:solidFill>
                <a:latin typeface="Times New Roman"/>
                <a:cs typeface="Times New Roman"/>
              </a:rPr>
              <a:t>the</a:t>
            </a:r>
            <a:r>
              <a:rPr sz="1800" spc="-30" dirty="0">
                <a:solidFill>
                  <a:srgbClr val="006600"/>
                </a:solidFill>
                <a:latin typeface="Times New Roman"/>
                <a:cs typeface="Times New Roman"/>
              </a:rPr>
              <a:t> </a:t>
            </a:r>
            <a:r>
              <a:rPr sz="1800" dirty="0">
                <a:solidFill>
                  <a:srgbClr val="006600"/>
                </a:solidFill>
                <a:latin typeface="Times New Roman"/>
                <a:cs typeface="Times New Roman"/>
              </a:rPr>
              <a:t>Guidance</a:t>
            </a:r>
            <a:r>
              <a:rPr sz="1800" spc="-25" dirty="0">
                <a:solidFill>
                  <a:srgbClr val="006600"/>
                </a:solidFill>
                <a:latin typeface="Times New Roman"/>
                <a:cs typeface="Times New Roman"/>
              </a:rPr>
              <a:t> of,</a:t>
            </a:r>
            <a:endParaRPr sz="1800" dirty="0">
              <a:latin typeface="Times New Roman"/>
              <a:cs typeface="Times New Roman"/>
            </a:endParaRPr>
          </a:p>
          <a:p>
            <a:pPr algn="ctr">
              <a:lnSpc>
                <a:spcPct val="100000"/>
              </a:lnSpc>
              <a:spcBef>
                <a:spcPts val="1770"/>
              </a:spcBef>
            </a:pPr>
            <a:r>
              <a:rPr lang="en-US" sz="1550" b="1" dirty="0" err="1" smtClean="0">
                <a:latin typeface="Times New Roman"/>
                <a:cs typeface="Times New Roman"/>
              </a:rPr>
              <a:t>Dr.Rama</a:t>
            </a:r>
            <a:r>
              <a:rPr lang="en-US" sz="1550" b="1" dirty="0" smtClean="0">
                <a:latin typeface="Times New Roman"/>
                <a:cs typeface="Times New Roman"/>
              </a:rPr>
              <a:t> Krishna </a:t>
            </a:r>
            <a:r>
              <a:rPr lang="en-US" sz="1550" b="1" dirty="0" err="1" smtClean="0">
                <a:latin typeface="Times New Roman"/>
                <a:cs typeface="Times New Roman"/>
              </a:rPr>
              <a:t>Eluri</a:t>
            </a:r>
            <a:r>
              <a:rPr lang="en-US" sz="1550" b="1" dirty="0" smtClean="0">
                <a:latin typeface="Times New Roman"/>
                <a:cs typeface="Times New Roman"/>
              </a:rPr>
              <a:t> </a:t>
            </a:r>
            <a:r>
              <a:rPr lang="en-US" sz="900" b="1" dirty="0" smtClean="0">
                <a:latin typeface="Times New Roman"/>
                <a:cs typeface="Times New Roman"/>
              </a:rPr>
              <a:t>M.Tech.,</a:t>
            </a:r>
            <a:r>
              <a:rPr lang="en-US" sz="900" b="1" dirty="0" err="1" smtClean="0">
                <a:latin typeface="Times New Roman"/>
                <a:cs typeface="Times New Roman"/>
              </a:rPr>
              <a:t>Ph.D</a:t>
            </a:r>
            <a:r>
              <a:rPr sz="900" b="1" spc="-10" dirty="0" smtClean="0">
                <a:latin typeface="Times New Roman"/>
                <a:cs typeface="Times New Roman"/>
              </a:rPr>
              <a:t>,</a:t>
            </a:r>
            <a:endParaRPr sz="900" dirty="0">
              <a:latin typeface="Times New Roman"/>
              <a:cs typeface="Times New Roman"/>
            </a:endParaRPr>
          </a:p>
          <a:p>
            <a:pPr algn="ctr">
              <a:lnSpc>
                <a:spcPct val="100000"/>
              </a:lnSpc>
              <a:spcBef>
                <a:spcPts val="470"/>
              </a:spcBef>
            </a:pPr>
            <a:r>
              <a:rPr lang="en-US" sz="1550" spc="-10" dirty="0">
                <a:solidFill>
                  <a:srgbClr val="888888"/>
                </a:solidFill>
                <a:latin typeface="Times New Roman"/>
                <a:cs typeface="Times New Roman"/>
              </a:rPr>
              <a:t>Assistant Professor</a:t>
            </a:r>
            <a:r>
              <a:rPr sz="1550" spc="-10" dirty="0">
                <a:solidFill>
                  <a:srgbClr val="888888"/>
                </a:solidFill>
                <a:latin typeface="Times New Roman"/>
                <a:cs typeface="Times New Roman"/>
              </a:rPr>
              <a:t>,</a:t>
            </a:r>
            <a:endParaRPr sz="1550" dirty="0">
              <a:latin typeface="Times New Roman"/>
              <a:cs typeface="Times New Roman"/>
            </a:endParaRPr>
          </a:p>
          <a:p>
            <a:pPr algn="ctr">
              <a:lnSpc>
                <a:spcPct val="100000"/>
              </a:lnSpc>
              <a:spcBef>
                <a:spcPts val="995"/>
              </a:spcBef>
            </a:pPr>
            <a:r>
              <a:rPr sz="1550" dirty="0">
                <a:solidFill>
                  <a:srgbClr val="888888"/>
                </a:solidFill>
                <a:latin typeface="Times New Roman"/>
                <a:cs typeface="Times New Roman"/>
              </a:rPr>
              <a:t>Department</a:t>
            </a:r>
            <a:r>
              <a:rPr sz="1550" spc="90" dirty="0">
                <a:solidFill>
                  <a:srgbClr val="888888"/>
                </a:solidFill>
                <a:latin typeface="Times New Roman"/>
                <a:cs typeface="Times New Roman"/>
              </a:rPr>
              <a:t> </a:t>
            </a:r>
            <a:r>
              <a:rPr sz="1550" dirty="0">
                <a:solidFill>
                  <a:srgbClr val="888888"/>
                </a:solidFill>
                <a:latin typeface="Times New Roman"/>
                <a:cs typeface="Times New Roman"/>
              </a:rPr>
              <a:t>of</a:t>
            </a:r>
            <a:r>
              <a:rPr sz="1550" spc="180" dirty="0">
                <a:solidFill>
                  <a:srgbClr val="888888"/>
                </a:solidFill>
                <a:latin typeface="Times New Roman"/>
                <a:cs typeface="Times New Roman"/>
              </a:rPr>
              <a:t> </a:t>
            </a:r>
            <a:r>
              <a:rPr sz="1550" dirty="0">
                <a:solidFill>
                  <a:srgbClr val="888888"/>
                </a:solidFill>
                <a:latin typeface="Times New Roman"/>
                <a:cs typeface="Times New Roman"/>
              </a:rPr>
              <a:t>Computer</a:t>
            </a:r>
            <a:r>
              <a:rPr sz="1550" spc="80" dirty="0">
                <a:solidFill>
                  <a:srgbClr val="888888"/>
                </a:solidFill>
                <a:latin typeface="Times New Roman"/>
                <a:cs typeface="Times New Roman"/>
              </a:rPr>
              <a:t> </a:t>
            </a:r>
            <a:r>
              <a:rPr sz="1550" dirty="0">
                <a:solidFill>
                  <a:srgbClr val="888888"/>
                </a:solidFill>
                <a:latin typeface="Times New Roman"/>
                <a:cs typeface="Times New Roman"/>
              </a:rPr>
              <a:t>Science</a:t>
            </a:r>
            <a:r>
              <a:rPr sz="1550" spc="145" dirty="0">
                <a:solidFill>
                  <a:srgbClr val="888888"/>
                </a:solidFill>
                <a:latin typeface="Times New Roman"/>
                <a:cs typeface="Times New Roman"/>
              </a:rPr>
              <a:t> </a:t>
            </a:r>
            <a:r>
              <a:rPr sz="1550" dirty="0">
                <a:solidFill>
                  <a:srgbClr val="888888"/>
                </a:solidFill>
                <a:latin typeface="Times New Roman"/>
                <a:cs typeface="Times New Roman"/>
              </a:rPr>
              <a:t>and</a:t>
            </a:r>
            <a:r>
              <a:rPr sz="1550" spc="135" dirty="0">
                <a:solidFill>
                  <a:srgbClr val="888888"/>
                </a:solidFill>
                <a:latin typeface="Times New Roman"/>
                <a:cs typeface="Times New Roman"/>
              </a:rPr>
              <a:t> </a:t>
            </a:r>
            <a:r>
              <a:rPr sz="1550" spc="-10" dirty="0">
                <a:solidFill>
                  <a:srgbClr val="888888"/>
                </a:solidFill>
                <a:latin typeface="Times New Roman"/>
                <a:cs typeface="Times New Roman"/>
              </a:rPr>
              <a:t>Engineering,</a:t>
            </a:r>
            <a:endParaRPr sz="1550" dirty="0">
              <a:latin typeface="Times New Roman"/>
              <a:cs typeface="Times New Roman"/>
            </a:endParaRPr>
          </a:p>
          <a:p>
            <a:pPr marL="57785" marR="61594" algn="ctr">
              <a:lnSpc>
                <a:spcPct val="173700"/>
              </a:lnSpc>
              <a:spcBef>
                <a:spcPts val="70"/>
              </a:spcBef>
            </a:pPr>
            <a:r>
              <a:rPr sz="1550" dirty="0">
                <a:solidFill>
                  <a:srgbClr val="888888"/>
                </a:solidFill>
                <a:latin typeface="Times New Roman"/>
                <a:cs typeface="Times New Roman"/>
              </a:rPr>
              <a:t>Narasaraopeta</a:t>
            </a:r>
            <a:r>
              <a:rPr sz="1550" spc="200" dirty="0">
                <a:solidFill>
                  <a:srgbClr val="888888"/>
                </a:solidFill>
                <a:latin typeface="Times New Roman"/>
                <a:cs typeface="Times New Roman"/>
              </a:rPr>
              <a:t> </a:t>
            </a:r>
            <a:r>
              <a:rPr sz="1550" dirty="0">
                <a:solidFill>
                  <a:srgbClr val="888888"/>
                </a:solidFill>
                <a:latin typeface="Times New Roman"/>
                <a:cs typeface="Times New Roman"/>
              </a:rPr>
              <a:t>Engineering</a:t>
            </a:r>
            <a:r>
              <a:rPr sz="1550" spc="185" dirty="0">
                <a:solidFill>
                  <a:srgbClr val="888888"/>
                </a:solidFill>
                <a:latin typeface="Times New Roman"/>
                <a:cs typeface="Times New Roman"/>
              </a:rPr>
              <a:t> </a:t>
            </a:r>
            <a:r>
              <a:rPr sz="1550" dirty="0">
                <a:solidFill>
                  <a:srgbClr val="888888"/>
                </a:solidFill>
                <a:latin typeface="Times New Roman"/>
                <a:cs typeface="Times New Roman"/>
              </a:rPr>
              <a:t>College</a:t>
            </a:r>
            <a:r>
              <a:rPr sz="1550" spc="204" dirty="0">
                <a:solidFill>
                  <a:srgbClr val="888888"/>
                </a:solidFill>
                <a:latin typeface="Times New Roman"/>
                <a:cs typeface="Times New Roman"/>
              </a:rPr>
              <a:t> </a:t>
            </a:r>
            <a:r>
              <a:rPr sz="1550" spc="-10" dirty="0">
                <a:solidFill>
                  <a:srgbClr val="888888"/>
                </a:solidFill>
                <a:latin typeface="Times New Roman"/>
                <a:cs typeface="Times New Roman"/>
              </a:rPr>
              <a:t>(Autonomous), </a:t>
            </a:r>
            <a:r>
              <a:rPr sz="1550" dirty="0">
                <a:solidFill>
                  <a:srgbClr val="888888"/>
                </a:solidFill>
                <a:latin typeface="Times New Roman"/>
                <a:cs typeface="Times New Roman"/>
              </a:rPr>
              <a:t>Narasaraopet-</a:t>
            </a:r>
            <a:r>
              <a:rPr sz="1550" spc="150" dirty="0">
                <a:solidFill>
                  <a:srgbClr val="888888"/>
                </a:solidFill>
                <a:latin typeface="Times New Roman"/>
                <a:cs typeface="Times New Roman"/>
              </a:rPr>
              <a:t> </a:t>
            </a:r>
            <a:r>
              <a:rPr sz="1550" dirty="0">
                <a:solidFill>
                  <a:srgbClr val="888888"/>
                </a:solidFill>
                <a:latin typeface="Times New Roman"/>
                <a:cs typeface="Times New Roman"/>
              </a:rPr>
              <a:t>522</a:t>
            </a:r>
            <a:r>
              <a:rPr sz="1550" spc="150" dirty="0">
                <a:solidFill>
                  <a:srgbClr val="888888"/>
                </a:solidFill>
                <a:latin typeface="Times New Roman"/>
                <a:cs typeface="Times New Roman"/>
              </a:rPr>
              <a:t> </a:t>
            </a:r>
            <a:r>
              <a:rPr sz="1550" spc="-20" dirty="0">
                <a:solidFill>
                  <a:srgbClr val="888888"/>
                </a:solidFill>
                <a:latin typeface="Times New Roman"/>
                <a:cs typeface="Times New Roman"/>
              </a:rPr>
              <a:t>601.</a:t>
            </a:r>
            <a:endParaRPr sz="1550" dirty="0">
              <a:latin typeface="Times New Roman"/>
              <a:cs typeface="Times New Roman"/>
            </a:endParaRPr>
          </a:p>
        </p:txBody>
      </p:sp>
      <p:pic>
        <p:nvPicPr>
          <p:cNvPr id="8" name="object 8"/>
          <p:cNvPicPr/>
          <p:nvPr/>
        </p:nvPicPr>
        <p:blipFill>
          <a:blip r:embed="rId2" cstate="print"/>
          <a:stretch>
            <a:fillRect/>
          </a:stretch>
        </p:blipFill>
        <p:spPr>
          <a:xfrm>
            <a:off x="4191000" y="123185"/>
            <a:ext cx="3648074" cy="505326"/>
          </a:xfrm>
          <a:prstGeom prst="rect">
            <a:avLst/>
          </a:prstGeom>
        </p:spPr>
      </p:pic>
      <p:sp>
        <p:nvSpPr>
          <p:cNvPr id="9" name="object 9"/>
          <p:cNvSpPr txBox="1">
            <a:spLocks noGrp="1"/>
          </p:cNvSpPr>
          <p:nvPr>
            <p:ph type="dt" sz="half" idx="6"/>
          </p:nvPr>
        </p:nvSpPr>
        <p:spPr>
          <a:xfrm>
            <a:off x="917575" y="6451049"/>
            <a:ext cx="737235" cy="179536"/>
          </a:xfrm>
          <a:prstGeom prst="rect">
            <a:avLst/>
          </a:prstGeom>
        </p:spPr>
        <p:txBody>
          <a:bodyPr vert="horz" wrap="square" lIns="0" tIns="0" rIns="0" bIns="0" rtlCol="0">
            <a:spAutoFit/>
          </a:bodyPr>
          <a:lstStyle/>
          <a:p>
            <a:pPr marL="12700">
              <a:lnSpc>
                <a:spcPts val="1410"/>
              </a:lnSpc>
            </a:pPr>
            <a:r>
              <a:rPr lang="en-US" spc="-20" smtClean="0"/>
              <a:t>Date</a:t>
            </a:r>
            <a:endParaRPr spc="-20" dirty="0"/>
          </a:p>
        </p:txBody>
      </p:sp>
      <p:sp>
        <p:nvSpPr>
          <p:cNvPr id="10" name="object 10"/>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11" name="object 11"/>
          <p:cNvSpPr txBox="1">
            <a:spLocks noGrp="1"/>
          </p:cNvSpPr>
          <p:nvPr>
            <p:ph type="ftr" sz="quarter" idx="5"/>
          </p:nvPr>
        </p:nvSpPr>
        <p:spPr>
          <a:xfrm>
            <a:off x="5505148" y="6451049"/>
            <a:ext cx="971852" cy="179536"/>
          </a:xfrm>
          <a:prstGeom prst="rect">
            <a:avLst/>
          </a:prstGeom>
        </p:spPr>
        <p:txBody>
          <a:bodyPr vert="horz" wrap="square" lIns="0" tIns="0" rIns="0" bIns="0" rtlCol="0">
            <a:spAutoFit/>
          </a:bodyPr>
          <a:lstStyle/>
          <a:p>
            <a:pPr marL="12700">
              <a:lnSpc>
                <a:spcPts val="1410"/>
              </a:lnSpc>
            </a:pPr>
            <a:r>
              <a:rPr lang="en-US" dirty="0" smtClean="0"/>
              <a:t>Batch No.DG3   </a:t>
            </a:r>
            <a:endParaRPr spc="-25" dirty="0"/>
          </a:p>
        </p:txBody>
      </p:sp>
      <p:sp>
        <p:nvSpPr>
          <p:cNvPr id="12" name="object 12"/>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dirty="0">
              <a:latin typeface="Times New Roman"/>
              <a:cs typeface="Times New Roman"/>
            </a:endParaRPr>
          </a:p>
        </p:txBody>
      </p:sp>
      <p:sp>
        <p:nvSpPr>
          <p:cNvPr id="13" name="object 13"/>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a:t>
            </a:fld>
            <a:endParaRPr spc="-25"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856230">
              <a:lnSpc>
                <a:spcPct val="100000"/>
              </a:lnSpc>
              <a:spcBef>
                <a:spcPts val="130"/>
              </a:spcBef>
            </a:pPr>
            <a:r>
              <a:rPr dirty="0"/>
              <a:t>RESEARCH</a:t>
            </a:r>
            <a:r>
              <a:rPr spc="-140" dirty="0"/>
              <a:t> </a:t>
            </a:r>
            <a:r>
              <a:rPr spc="-20" dirty="0"/>
              <a:t>GAPS</a:t>
            </a:r>
          </a:p>
        </p:txBody>
      </p:sp>
      <p:sp>
        <p:nvSpPr>
          <p:cNvPr id="4" name="object 4"/>
          <p:cNvSpPr txBox="1">
            <a:spLocks noGrp="1"/>
          </p:cNvSpPr>
          <p:nvPr>
            <p:ph type="dt" sz="half" idx="6"/>
          </p:nvPr>
        </p:nvSpPr>
        <p:spPr>
          <a:xfrm>
            <a:off x="917575" y="6451049"/>
            <a:ext cx="737235" cy="179536"/>
          </a:xfrm>
          <a:prstGeom prst="rect">
            <a:avLst/>
          </a:prstGeom>
        </p:spPr>
        <p:txBody>
          <a:bodyPr vert="horz" wrap="square" lIns="0" tIns="0" rIns="0" bIns="0" rtlCol="0">
            <a:spAutoFit/>
          </a:bodyPr>
          <a:lstStyle/>
          <a:p>
            <a:pPr marL="12700">
              <a:lnSpc>
                <a:spcPts val="1410"/>
              </a:lnSpc>
            </a:pPr>
            <a:r>
              <a:rPr lang="en-US" spc="-20" smtClean="0"/>
              <a:t>Date</a:t>
            </a:r>
            <a:endParaRPr spc="-20" dirty="0"/>
          </a:p>
        </p:txBody>
      </p:sp>
      <p:sp>
        <p:nvSpPr>
          <p:cNvPr id="6" name="object 6"/>
          <p:cNvSpPr txBox="1">
            <a:spLocks noGrp="1"/>
          </p:cNvSpPr>
          <p:nvPr>
            <p:ph type="ftr" sz="quarter" idx="5"/>
          </p:nvPr>
        </p:nvSpPr>
        <p:spPr>
          <a:xfrm>
            <a:off x="5505148" y="6451049"/>
            <a:ext cx="1037796"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10</a:t>
            </a:fld>
            <a:endParaRPr spc="-25" dirty="0"/>
          </a:p>
        </p:txBody>
      </p:sp>
      <p:sp>
        <p:nvSpPr>
          <p:cNvPr id="10" name="TextBox 9">
            <a:extLst>
              <a:ext uri="{FF2B5EF4-FFF2-40B4-BE49-F238E27FC236}">
                <a16:creationId xmlns:a16="http://schemas.microsoft.com/office/drawing/2014/main" id="{EBA1FF14-77B6-4437-2943-B8E1C027E2DD}"/>
              </a:ext>
            </a:extLst>
          </p:cNvPr>
          <p:cNvSpPr txBox="1"/>
          <p:nvPr/>
        </p:nvSpPr>
        <p:spPr>
          <a:xfrm>
            <a:off x="687386" y="1188070"/>
            <a:ext cx="10817225" cy="4770537"/>
          </a:xfrm>
          <a:prstGeom prst="rect">
            <a:avLst/>
          </a:prstGeom>
          <a:noFill/>
        </p:spPr>
        <p:txBody>
          <a:bodyPr wrap="square" rtlCol="0">
            <a:spAutoFit/>
          </a:bodyPr>
          <a:lstStyle/>
          <a:p>
            <a:pPr algn="just"/>
            <a:r>
              <a:rPr lang="en-US" sz="2000" b="1" dirty="0" smtClean="0"/>
              <a:t>1.Lack of Integration with Smart Systems</a:t>
            </a:r>
          </a:p>
          <a:p>
            <a:pPr algn="just"/>
            <a:r>
              <a:rPr lang="en-US" sz="2000" dirty="0" smtClean="0"/>
              <a:t>Existing approaches are not fully aligned with intelligent transportation frameworks or smart city infrastructure for real-world applications.</a:t>
            </a:r>
          </a:p>
          <a:p>
            <a:pPr algn="just"/>
            <a:r>
              <a:rPr lang="en-US" sz="2000" b="1" dirty="0" smtClean="0">
                <a:latin typeface="Times New Roman" panose="02020603050405020304" pitchFamily="18" charset="0"/>
                <a:cs typeface="Times New Roman" panose="02020603050405020304" pitchFamily="18" charset="0"/>
              </a:rPr>
              <a:t>2. </a:t>
            </a:r>
            <a:r>
              <a:rPr lang="en-IN" sz="2000" b="1" dirty="0" smtClean="0"/>
              <a:t>Limited Dataset Diversity</a:t>
            </a:r>
          </a:p>
          <a:p>
            <a:pPr algn="just"/>
            <a:r>
              <a:rPr lang="en-US" sz="2000" dirty="0" smtClean="0"/>
              <a:t>Most research uses region-specific or small datasets, reducing the generalizability and robustness of models across different railway systems.</a:t>
            </a:r>
          </a:p>
          <a:p>
            <a:pPr algn="just"/>
            <a:r>
              <a:rPr lang="en-US" sz="2000" b="1" dirty="0" smtClean="0">
                <a:latin typeface="Times New Roman" panose="02020603050405020304" pitchFamily="18" charset="0"/>
                <a:cs typeface="Times New Roman" panose="02020603050405020304" pitchFamily="18" charset="0"/>
              </a:rPr>
              <a:t>3</a:t>
            </a:r>
            <a:r>
              <a:rPr lang="en-US" sz="2000" b="1" dirty="0">
                <a:latin typeface="Times New Roman" panose="02020603050405020304" pitchFamily="18" charset="0"/>
                <a:cs typeface="Times New Roman" panose="02020603050405020304" pitchFamily="18" charset="0"/>
              </a:rPr>
              <a:t>. </a:t>
            </a:r>
            <a:r>
              <a:rPr lang="en-US" sz="2000" b="1" dirty="0" smtClean="0"/>
              <a:t>Lack of Real-Time Predictive Frameworks</a:t>
            </a:r>
          </a:p>
          <a:p>
            <a:pPr algn="just"/>
            <a:r>
              <a:rPr lang="en-US" sz="2000" dirty="0" smtClean="0"/>
              <a:t>Many studies focus on offline delay prediction rather than developing models suitable for real-time forecasting and dynamic decision-making.</a:t>
            </a:r>
          </a:p>
          <a:p>
            <a:pPr algn="just"/>
            <a:r>
              <a:rPr lang="en-US" sz="2000" b="1" dirty="0" smtClean="0">
                <a:latin typeface="Times New Roman" panose="02020603050405020304" pitchFamily="18" charset="0"/>
                <a:cs typeface="Times New Roman" panose="02020603050405020304" pitchFamily="18" charset="0"/>
              </a:rPr>
              <a:t>4</a:t>
            </a:r>
            <a:r>
              <a:rPr lang="en-US" sz="2000" b="1" dirty="0">
                <a:latin typeface="Times New Roman" panose="02020603050405020304" pitchFamily="18" charset="0"/>
                <a:cs typeface="Times New Roman" panose="02020603050405020304" pitchFamily="18" charset="0"/>
              </a:rPr>
              <a:t>. </a:t>
            </a:r>
            <a:r>
              <a:rPr lang="en-US" sz="2000" b="1" dirty="0" smtClean="0"/>
              <a:t>Insufficient Use of Sequential Context </a:t>
            </a:r>
          </a:p>
          <a:p>
            <a:pPr algn="just"/>
            <a:r>
              <a:rPr lang="en-US" sz="2000" dirty="0" smtClean="0"/>
              <a:t>Traditional models often fail to capture long-term temporal dependencies and bidirectional relationships in train delay sequences.</a:t>
            </a:r>
          </a:p>
          <a:p>
            <a:pPr algn="just"/>
            <a:r>
              <a:rPr lang="en-US" sz="2000" b="1" dirty="0" smtClean="0">
                <a:latin typeface="Times New Roman" panose="02020603050405020304" pitchFamily="18" charset="0"/>
                <a:cs typeface="Times New Roman" panose="02020603050405020304" pitchFamily="18" charset="0"/>
              </a:rPr>
              <a:t>5</a:t>
            </a:r>
            <a:r>
              <a:rPr lang="en-US" sz="2000" b="1" dirty="0">
                <a:latin typeface="Times New Roman" panose="02020603050405020304" pitchFamily="18" charset="0"/>
                <a:cs typeface="Times New Roman" panose="02020603050405020304" pitchFamily="18" charset="0"/>
              </a:rPr>
              <a:t>. </a:t>
            </a:r>
            <a:r>
              <a:rPr lang="en-US" sz="2000" b="1" dirty="0" smtClean="0"/>
              <a:t>Temporal Drift and Seasonal Variations</a:t>
            </a:r>
          </a:p>
          <a:p>
            <a:pPr algn="just"/>
            <a:r>
              <a:rPr lang="en-US" sz="2000" dirty="0" smtClean="0"/>
              <a:t>Existing deep learning models often act as “black boxes,” providing limited insights into which features (e.g., weather, congestion) most influence delay predictions.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7575" y="609600"/>
            <a:ext cx="10228959" cy="677108"/>
          </a:xfrm>
        </p:spPr>
        <p:txBody>
          <a:bodyPr/>
          <a:lstStyle/>
          <a:p>
            <a:r>
              <a:rPr lang="en-IN" dirty="0" smtClean="0"/>
              <a:t>			RESEARCH</a:t>
            </a:r>
            <a:r>
              <a:rPr lang="en-IN" spc="-140" dirty="0" smtClean="0"/>
              <a:t> </a:t>
            </a:r>
            <a:r>
              <a:rPr lang="en-IN" spc="-20" dirty="0"/>
              <a:t>GAPS</a:t>
            </a:r>
            <a:endParaRPr lang="en-IN" dirty="0"/>
          </a:p>
        </p:txBody>
      </p:sp>
      <p:sp>
        <p:nvSpPr>
          <p:cNvPr id="3" name="Text Placeholder 2"/>
          <p:cNvSpPr>
            <a:spLocks noGrp="1"/>
          </p:cNvSpPr>
          <p:nvPr>
            <p:ph type="body" idx="1"/>
          </p:nvPr>
        </p:nvSpPr>
        <p:spPr>
          <a:xfrm>
            <a:off x="917574" y="1286709"/>
            <a:ext cx="10512426" cy="4885492"/>
          </a:xfrm>
        </p:spPr>
        <p:txBody>
          <a:bodyPr/>
          <a:lstStyle/>
          <a:p>
            <a:r>
              <a:rPr lang="en-US" sz="2000" b="1" dirty="0" smtClean="0"/>
              <a:t>6.Limited </a:t>
            </a:r>
            <a:r>
              <a:rPr lang="en-US" sz="2000" b="1" dirty="0"/>
              <a:t>Multimodal Data Integration</a:t>
            </a:r>
            <a:r>
              <a:rPr lang="en-US" sz="2000" dirty="0"/>
              <a:t/>
            </a:r>
            <a:br>
              <a:rPr lang="en-US" sz="2000" dirty="0"/>
            </a:br>
            <a:r>
              <a:rPr lang="en-US" sz="2000" dirty="0"/>
              <a:t>Most existing studies do not integrate heterogeneous data sources such as </a:t>
            </a:r>
            <a:r>
              <a:rPr lang="en-US" sz="2000" dirty="0" err="1"/>
              <a:t>IoT</a:t>
            </a:r>
            <a:r>
              <a:rPr lang="en-US" sz="2000" dirty="0"/>
              <a:t> sensors, GPS tracking, real-time traffic feeds, weather APIs, and maintenance logs into a unified predictive framework</a:t>
            </a:r>
            <a:r>
              <a:rPr lang="en-US" sz="2000" dirty="0" smtClean="0"/>
              <a:t>.</a:t>
            </a:r>
          </a:p>
          <a:p>
            <a:r>
              <a:rPr lang="en-US" sz="2000" b="1" dirty="0" smtClean="0"/>
              <a:t>7.Scalability </a:t>
            </a:r>
            <a:r>
              <a:rPr lang="en-US" sz="2000" b="1" dirty="0"/>
              <a:t>and Deployment Challenges</a:t>
            </a:r>
            <a:r>
              <a:rPr lang="en-US" sz="2000" dirty="0"/>
              <a:t/>
            </a:r>
            <a:br>
              <a:rPr lang="en-US" sz="2000" dirty="0"/>
            </a:br>
            <a:r>
              <a:rPr lang="en-US" sz="2000" dirty="0"/>
              <a:t>Many proposed models are not evaluated for scalability or deployment in large-scale national railway networks with high-frequency data streams</a:t>
            </a:r>
            <a:r>
              <a:rPr lang="en-US" sz="2000" dirty="0" smtClean="0"/>
              <a:t>.</a:t>
            </a:r>
          </a:p>
          <a:p>
            <a:r>
              <a:rPr lang="en-US" sz="2000" b="1" dirty="0" smtClean="0"/>
              <a:t>8.</a:t>
            </a:r>
            <a:r>
              <a:rPr lang="en-US" sz="2000" b="1" dirty="0"/>
              <a:t> Computational Efficiency Constraints</a:t>
            </a:r>
            <a:r>
              <a:rPr lang="en-US" sz="2000" dirty="0"/>
              <a:t/>
            </a:r>
            <a:br>
              <a:rPr lang="en-US" sz="2000" dirty="0"/>
            </a:br>
            <a:r>
              <a:rPr lang="en-US" sz="2000" dirty="0"/>
              <a:t>High-performing deep learning models often require significant computational resources, making real-time implementation difficult in resource-constrained environments</a:t>
            </a:r>
            <a:r>
              <a:rPr lang="en-US" sz="2000" dirty="0" smtClean="0"/>
              <a:t>.</a:t>
            </a:r>
          </a:p>
          <a:p>
            <a:r>
              <a:rPr lang="en-US" sz="2000" b="1" dirty="0"/>
              <a:t>9. Imbalanced and Noisy Data Handling</a:t>
            </a:r>
            <a:r>
              <a:rPr lang="en-US" sz="2000" dirty="0"/>
              <a:t/>
            </a:r>
            <a:br>
              <a:rPr lang="en-US" sz="2000" dirty="0"/>
            </a:br>
            <a:r>
              <a:rPr lang="en-US" sz="2000" dirty="0"/>
              <a:t>Train delay datasets frequently contain imbalanced delay distributions and noisy records, yet many studies do not apply robust techniques to handle these challenges effectively</a:t>
            </a:r>
            <a:r>
              <a:rPr lang="en-US" sz="2000" dirty="0" smtClean="0"/>
              <a:t>.</a:t>
            </a:r>
          </a:p>
          <a:p>
            <a:r>
              <a:rPr lang="en-US" sz="2000" b="1" dirty="0"/>
              <a:t>10. Lack of </a:t>
            </a:r>
            <a:r>
              <a:rPr lang="en-US" sz="2000" b="1" dirty="0" err="1"/>
              <a:t>Explainability</a:t>
            </a:r>
            <a:r>
              <a:rPr lang="en-US" sz="2000" b="1" dirty="0"/>
              <a:t> and Interpretability</a:t>
            </a:r>
            <a:r>
              <a:rPr lang="en-US" sz="2000" dirty="0"/>
              <a:t/>
            </a:r>
            <a:br>
              <a:rPr lang="en-US" sz="2000" dirty="0"/>
            </a:br>
            <a:r>
              <a:rPr lang="en-US" sz="2000" dirty="0"/>
              <a:t>Deep learning models often function as “black boxes,” offering limited transparency regarding how input features influence delay predictions, which reduces trust and practical adoption.</a:t>
            </a:r>
            <a:endParaRPr lang="en-US" sz="2000" b="1" dirty="0" smtClean="0"/>
          </a:p>
          <a:p>
            <a:endParaRPr lang="en-IN" dirty="0"/>
          </a:p>
        </p:txBody>
      </p:sp>
      <p:sp>
        <p:nvSpPr>
          <p:cNvPr id="4" name="Footer Placeholder 3"/>
          <p:cNvSpPr>
            <a:spLocks noGrp="1"/>
          </p:cNvSpPr>
          <p:nvPr>
            <p:ph type="ftr" sz="quarter" idx="5"/>
          </p:nvPr>
        </p:nvSpPr>
        <p:spPr>
          <a:xfrm>
            <a:off x="5505148" y="6451049"/>
            <a:ext cx="2267252" cy="194309"/>
          </a:xfrm>
        </p:spPr>
        <p:txBody>
          <a:bodyPr/>
          <a:lstStyle/>
          <a:p>
            <a:pPr marL="12700">
              <a:lnSpc>
                <a:spcPts val="1410"/>
              </a:lnSpc>
            </a:pPr>
            <a:r>
              <a:rPr lang="en-US" dirty="0" smtClean="0"/>
              <a:t>Batch No.DG3   Department of CSE</a:t>
            </a:r>
            <a:endParaRPr lang="en-US" spc="-25" dirty="0"/>
          </a:p>
        </p:txBody>
      </p:sp>
      <p:sp>
        <p:nvSpPr>
          <p:cNvPr id="5" name="Date Placeholder 4"/>
          <p:cNvSpPr>
            <a:spLocks noGrp="1"/>
          </p:cNvSpPr>
          <p:nvPr>
            <p:ph type="dt" sz="half" idx="6"/>
          </p:nvPr>
        </p:nvSpPr>
        <p:spPr/>
        <p:txBody>
          <a:bodyPr/>
          <a:lstStyle/>
          <a:p>
            <a:pPr marL="12700">
              <a:lnSpc>
                <a:spcPts val="1410"/>
              </a:lnSpc>
            </a:pPr>
            <a:r>
              <a:rPr lang="en-US" spc="-10" smtClean="0"/>
              <a:t>Date</a:t>
            </a:r>
            <a:endParaRPr lang="en-US" spc="-20"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11</a:t>
            </a:fld>
            <a:endParaRPr lang="en-IN" spc="-25" dirty="0"/>
          </a:p>
        </p:txBody>
      </p:sp>
    </p:spTree>
    <p:extLst>
      <p:ext uri="{BB962C8B-B14F-4D97-AF65-F5344CB8AC3E}">
        <p14:creationId xmlns:p14="http://schemas.microsoft.com/office/powerpoint/2010/main" val="23178052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027555">
              <a:lnSpc>
                <a:spcPct val="100000"/>
              </a:lnSpc>
              <a:spcBef>
                <a:spcPts val="130"/>
              </a:spcBef>
            </a:pPr>
            <a:r>
              <a:rPr dirty="0"/>
              <a:t>PROBLEM</a:t>
            </a:r>
            <a:r>
              <a:rPr spc="-170" dirty="0"/>
              <a:t> </a:t>
            </a:r>
            <a:r>
              <a:rPr spc="-50" dirty="0"/>
              <a:t>STATEMENT</a:t>
            </a:r>
          </a:p>
        </p:txBody>
      </p:sp>
      <p:sp>
        <p:nvSpPr>
          <p:cNvPr id="4" name="object 4"/>
          <p:cNvSpPr txBox="1">
            <a:spLocks noGrp="1"/>
          </p:cNvSpPr>
          <p:nvPr>
            <p:ph type="dt" sz="half" idx="6"/>
          </p:nvPr>
        </p:nvSpPr>
        <p:spPr>
          <a:xfrm>
            <a:off x="917575" y="6451049"/>
            <a:ext cx="737235" cy="179536"/>
          </a:xfrm>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p:cNvSpPr txBox="1">
            <a:spLocks noGrp="1"/>
          </p:cNvSpPr>
          <p:nvPr>
            <p:ph type="ftr" sz="quarter" idx="5"/>
          </p:nvPr>
        </p:nvSpPr>
        <p:spPr>
          <a:xfrm>
            <a:off x="5505148" y="6451049"/>
            <a:ext cx="1037796"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12</a:t>
            </a:fld>
            <a:endParaRPr spc="-25" dirty="0"/>
          </a:p>
        </p:txBody>
      </p:sp>
      <p:sp>
        <p:nvSpPr>
          <p:cNvPr id="3" name="object 3"/>
          <p:cNvSpPr txBox="1"/>
          <p:nvPr/>
        </p:nvSpPr>
        <p:spPr>
          <a:xfrm>
            <a:off x="777573" y="1143000"/>
            <a:ext cx="10744200" cy="4809009"/>
          </a:xfrm>
          <a:prstGeom prst="rect">
            <a:avLst/>
          </a:prstGeom>
        </p:spPr>
        <p:txBody>
          <a:bodyPr vert="horz" wrap="square" lIns="0" tIns="99060" rIns="0" bIns="0" rtlCol="0">
            <a:spAutoFit/>
          </a:bodyPr>
          <a:lstStyle/>
          <a:p>
            <a:pPr marL="342900" indent="-342900" algn="just">
              <a:buFont typeface="Arial" panose="020B0604020202020204" pitchFamily="34" charset="0"/>
              <a:buChar char="•"/>
            </a:pPr>
            <a:r>
              <a:rPr lang="en-IN" sz="2000" b="1" dirty="0" smtClean="0"/>
              <a:t>Inefficiency of Traditional Models</a:t>
            </a:r>
          </a:p>
          <a:p>
            <a:pPr marL="342900" indent="-342900" algn="just">
              <a:buFont typeface="Arial" panose="020B0604020202020204" pitchFamily="34" charset="0"/>
              <a:buChar char="•"/>
            </a:pPr>
            <a:r>
              <a:rPr lang="en-US" sz="2000" dirty="0" smtClean="0"/>
              <a:t>Conventional machine learning and statistical models fail to effectively capture complex non-linear relationships and long-term dependencies present in railway operational data</a:t>
            </a:r>
            <a:r>
              <a:rPr lang="en-US" sz="2400" dirty="0" smtClean="0"/>
              <a:t>.</a:t>
            </a:r>
          </a:p>
          <a:p>
            <a:pPr marL="342900" indent="-342900" algn="just">
              <a:buFont typeface="Arial" panose="020B0604020202020204" pitchFamily="34" charset="0"/>
              <a:buChar char="•"/>
            </a:pPr>
            <a:r>
              <a:rPr lang="en-IN" sz="2000" b="1" dirty="0" smtClean="0"/>
              <a:t>Integration Gap with Smart Transportation Systems</a:t>
            </a:r>
          </a:p>
          <a:p>
            <a:pPr marL="342900" indent="-342900" algn="just">
              <a:buFont typeface="Arial" panose="020B0604020202020204" pitchFamily="34" charset="0"/>
              <a:buChar char="•"/>
            </a:pPr>
            <a:r>
              <a:rPr lang="en-US" sz="2000" dirty="0" smtClean="0"/>
              <a:t>Existing research does not sufficiently bridge predictive modeling with intelligent railway management systems for automated scheduling and passenger information</a:t>
            </a:r>
            <a:r>
              <a:rPr lang="en-US" sz="2400" dirty="0" smtClean="0"/>
              <a:t>.</a:t>
            </a:r>
          </a:p>
          <a:p>
            <a:pPr marL="342900" indent="-342900" algn="just">
              <a:buFont typeface="Arial" panose="020B0604020202020204" pitchFamily="34" charset="0"/>
              <a:buChar char="•"/>
            </a:pPr>
            <a:r>
              <a:rPr lang="en-US" sz="2000" b="1" dirty="0" smtClean="0"/>
              <a:t>Insufficient Use of Multidimensional Data</a:t>
            </a:r>
            <a:endParaRPr lang="en-US" sz="2000" b="1"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smtClean="0"/>
              <a:t>Current studies often overlook important operational and environmental parameters (like time of day, station distance, and route congestion) that significantly affect delay prediction.</a:t>
            </a:r>
          </a:p>
          <a:p>
            <a:pPr marL="342900" indent="-342900" algn="just">
              <a:buFont typeface="Arial" panose="020B0604020202020204" pitchFamily="34" charset="0"/>
              <a:buChar char="•"/>
            </a:pPr>
            <a:r>
              <a:rPr lang="en-IN" sz="2000" b="1" dirty="0" smtClean="0"/>
              <a:t>Limited Comparative Analysis</a:t>
            </a:r>
          </a:p>
          <a:p>
            <a:pPr marL="342900" indent="-342900" algn="just">
              <a:buFont typeface="Arial" panose="020B0604020202020204" pitchFamily="34" charset="0"/>
              <a:buChar char="•"/>
            </a:pPr>
            <a:r>
              <a:rPr lang="en-US" sz="2000" dirty="0" smtClean="0"/>
              <a:t>There is a lack of comprehensive evaluation among different deep learning architectures (DNN, CNN, LSTM, </a:t>
            </a:r>
            <a:r>
              <a:rPr lang="en-US" sz="2000" dirty="0" err="1" smtClean="0"/>
              <a:t>BiLSTM</a:t>
            </a:r>
            <a:r>
              <a:rPr lang="en-US" sz="2000" dirty="0" smtClean="0"/>
              <a:t>) under uniform experimental conditions.</a:t>
            </a:r>
          </a:p>
          <a:p>
            <a:pPr marL="342900" indent="-342900" algn="just">
              <a:buFont typeface="Arial" panose="020B0604020202020204" pitchFamily="34" charset="0"/>
              <a:buChar char="•"/>
            </a:pPr>
            <a:r>
              <a:rPr lang="en-IN" sz="2000" b="1" dirty="0" smtClean="0"/>
              <a:t>High Computational Cost</a:t>
            </a:r>
          </a:p>
          <a:p>
            <a:pPr marL="342900" indent="-342900" algn="just">
              <a:buFont typeface="Arial" panose="020B0604020202020204" pitchFamily="34" charset="0"/>
              <a:buChar char="•"/>
            </a:pPr>
            <a:r>
              <a:rPr lang="en-US" sz="2000" dirty="0" smtClean="0"/>
              <a:t>Advanced models like </a:t>
            </a:r>
            <a:r>
              <a:rPr lang="en-US" sz="2000" dirty="0" err="1" smtClean="0"/>
              <a:t>BiLSTM</a:t>
            </a:r>
            <a:r>
              <a:rPr lang="en-US" sz="2000" dirty="0" smtClean="0"/>
              <a:t>, though accurate, often demand high training time and computational power, making deployment in real-time systems difficult.</a:t>
            </a:r>
            <a:endParaRPr lang="en-US" sz="2000" b="1"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5463" y="457200"/>
            <a:ext cx="10101072" cy="677108"/>
          </a:xfrm>
        </p:spPr>
        <p:txBody>
          <a:bodyPr/>
          <a:lstStyle/>
          <a:p>
            <a:r>
              <a:rPr lang="en-IN" dirty="0" smtClean="0"/>
              <a:t>		PROBLEM</a:t>
            </a:r>
            <a:r>
              <a:rPr lang="en-IN" spc="-170" dirty="0" smtClean="0"/>
              <a:t> </a:t>
            </a:r>
            <a:r>
              <a:rPr lang="en-IN" spc="-50" dirty="0"/>
              <a:t>STATEMENT</a:t>
            </a:r>
            <a:endParaRPr lang="en-IN" dirty="0"/>
          </a:p>
        </p:txBody>
      </p:sp>
      <p:sp>
        <p:nvSpPr>
          <p:cNvPr id="3" name="Text Placeholder 2"/>
          <p:cNvSpPr>
            <a:spLocks noGrp="1"/>
          </p:cNvSpPr>
          <p:nvPr>
            <p:ph type="body" idx="1"/>
          </p:nvPr>
        </p:nvSpPr>
        <p:spPr>
          <a:xfrm>
            <a:off x="917575" y="990600"/>
            <a:ext cx="11274424" cy="5539978"/>
          </a:xfrm>
        </p:spPr>
        <p:txBody>
          <a:bodyPr/>
          <a:lstStyle/>
          <a:p>
            <a:pPr marL="342900" indent="-342900" algn="l">
              <a:buFont typeface="Arial" panose="020B0604020202020204" pitchFamily="34" charset="0"/>
              <a:buChar char="•"/>
            </a:pPr>
            <a:r>
              <a:rPr lang="en-US" sz="2000" b="1" dirty="0"/>
              <a:t>Lack of Real-Time Adaptive Learning</a:t>
            </a:r>
            <a:r>
              <a:rPr lang="en-US" sz="2000" dirty="0"/>
              <a:t/>
            </a:r>
            <a:br>
              <a:rPr lang="en-US" sz="2000" dirty="0"/>
            </a:br>
            <a:r>
              <a:rPr lang="en-US" sz="2000" dirty="0"/>
              <a:t>Most existing models are trained offline and do not adapt dynamically to changing railway conditions, seasonal variations, or sudden disruptions.</a:t>
            </a:r>
          </a:p>
          <a:p>
            <a:pPr marL="342900" indent="-342900" algn="l">
              <a:buFont typeface="Arial" panose="020B0604020202020204" pitchFamily="34" charset="0"/>
              <a:buChar char="•"/>
            </a:pPr>
            <a:r>
              <a:rPr lang="en-US" sz="2000" b="1" dirty="0"/>
              <a:t>Limited Handling of Delay Propagation Effects</a:t>
            </a:r>
            <a:r>
              <a:rPr lang="en-US" sz="2000" dirty="0"/>
              <a:t/>
            </a:r>
            <a:br>
              <a:rPr lang="en-US" sz="2000" dirty="0"/>
            </a:br>
            <a:r>
              <a:rPr lang="en-US" sz="2000" dirty="0"/>
              <a:t>Current approaches often predict delays for individual trains without modeling how delays propagate across interconnected routes and stations</a:t>
            </a:r>
            <a:r>
              <a:rPr lang="en-US" sz="2000" dirty="0" smtClean="0"/>
              <a:t>.</a:t>
            </a:r>
          </a:p>
          <a:p>
            <a:pPr marL="342900" indent="-342900" algn="l">
              <a:buFont typeface="Arial" panose="020B0604020202020204" pitchFamily="34" charset="0"/>
              <a:buChar char="•"/>
            </a:pPr>
            <a:r>
              <a:rPr lang="en-US" sz="2000" b="1" dirty="0" smtClean="0"/>
              <a:t>Scalability </a:t>
            </a:r>
            <a:r>
              <a:rPr lang="en-US" sz="2000" b="1" dirty="0"/>
              <a:t>Constraints</a:t>
            </a:r>
            <a:r>
              <a:rPr lang="en-US" sz="2000" dirty="0"/>
              <a:t/>
            </a:r>
            <a:br>
              <a:rPr lang="en-US" sz="2000" dirty="0"/>
            </a:br>
            <a:r>
              <a:rPr lang="en-US" sz="2000" dirty="0"/>
              <a:t>Many proposed systems are tested on small or simulated datasets and are not validated for large-scale national railway networks.</a:t>
            </a:r>
          </a:p>
          <a:p>
            <a:pPr marL="342900" indent="-342900" algn="l">
              <a:buFont typeface="Arial" panose="020B0604020202020204" pitchFamily="34" charset="0"/>
              <a:buChar char="•"/>
            </a:pPr>
            <a:r>
              <a:rPr lang="en-US" sz="2000" b="1" dirty="0"/>
              <a:t>Inadequate Feature Engineering Strategies</a:t>
            </a:r>
            <a:r>
              <a:rPr lang="en-US" sz="2000" dirty="0"/>
              <a:t/>
            </a:r>
            <a:br>
              <a:rPr lang="en-US" sz="2000" dirty="0"/>
            </a:br>
            <a:r>
              <a:rPr lang="en-US" sz="2000" dirty="0"/>
              <a:t>Some studies rely solely on raw features without exploring engineered attributes that could enhance predictive accuracy and generalization.</a:t>
            </a:r>
          </a:p>
          <a:p>
            <a:pPr marL="342900" indent="-342900" algn="l">
              <a:buFont typeface="Arial" panose="020B0604020202020204" pitchFamily="34" charset="0"/>
              <a:buChar char="•"/>
            </a:pPr>
            <a:r>
              <a:rPr lang="en-US" sz="2000" b="1" dirty="0"/>
              <a:t>Lack of Multisource Data Fusion</a:t>
            </a:r>
            <a:r>
              <a:rPr lang="en-US" sz="2000" dirty="0"/>
              <a:t/>
            </a:r>
            <a:br>
              <a:rPr lang="en-US" sz="2000" dirty="0"/>
            </a:br>
            <a:r>
              <a:rPr lang="en-US" sz="2000" dirty="0"/>
              <a:t>Few models integrate real-time data streams such as </a:t>
            </a:r>
            <a:r>
              <a:rPr lang="en-US" sz="2000" dirty="0" err="1"/>
              <a:t>IoT</a:t>
            </a:r>
            <a:r>
              <a:rPr lang="en-US" sz="2000" dirty="0"/>
              <a:t> sensors, GPS tracking, maintenance logs, and live traffic updates into a unified framework</a:t>
            </a:r>
            <a:r>
              <a:rPr lang="en-US" sz="2000" dirty="0" smtClean="0"/>
              <a:t>.</a:t>
            </a:r>
          </a:p>
          <a:p>
            <a:pPr marL="342900" indent="-342900" algn="l">
              <a:buFont typeface="Arial" panose="020B0604020202020204" pitchFamily="34" charset="0"/>
              <a:buChar char="•"/>
            </a:pPr>
            <a:r>
              <a:rPr lang="en-US" sz="2000" b="1" dirty="0"/>
              <a:t>Minimal Focus on Resource Optimization</a:t>
            </a:r>
            <a:r>
              <a:rPr lang="en-US" sz="2000" dirty="0"/>
              <a:t/>
            </a:r>
            <a:br>
              <a:rPr lang="en-US" sz="2000" dirty="0"/>
            </a:br>
            <a:r>
              <a:rPr lang="en-US" sz="2000" dirty="0"/>
              <a:t>Prediction results are rarely linked with optimization mechanisms for automated rescheduling, crew allocation, or congestion management.</a:t>
            </a:r>
          </a:p>
        </p:txBody>
      </p:sp>
      <p:sp>
        <p:nvSpPr>
          <p:cNvPr id="4" name="Footer Placeholder 3"/>
          <p:cNvSpPr>
            <a:spLocks noGrp="1"/>
          </p:cNvSpPr>
          <p:nvPr>
            <p:ph type="ftr" sz="quarter" idx="5"/>
          </p:nvPr>
        </p:nvSpPr>
        <p:spPr>
          <a:xfrm>
            <a:off x="5505148" y="6530578"/>
            <a:ext cx="2495852" cy="114780"/>
          </a:xfrm>
        </p:spPr>
        <p:txBody>
          <a:bodyPr/>
          <a:lstStyle/>
          <a:p>
            <a:pPr marL="12700">
              <a:lnSpc>
                <a:spcPts val="1410"/>
              </a:lnSpc>
            </a:pPr>
            <a:r>
              <a:rPr lang="en-US" dirty="0" smtClean="0"/>
              <a:t>Batch No.DG3   Department of CSE</a:t>
            </a:r>
            <a:endParaRPr lang="en-US" spc="-25" dirty="0"/>
          </a:p>
        </p:txBody>
      </p:sp>
      <p:sp>
        <p:nvSpPr>
          <p:cNvPr id="5" name="Date Placeholder 4"/>
          <p:cNvSpPr>
            <a:spLocks noGrp="1"/>
          </p:cNvSpPr>
          <p:nvPr>
            <p:ph type="dt" sz="half" idx="6"/>
          </p:nvPr>
        </p:nvSpPr>
        <p:spPr>
          <a:xfrm>
            <a:off x="917575" y="6530578"/>
            <a:ext cx="737235" cy="114780"/>
          </a:xfrm>
        </p:spPr>
        <p:txBody>
          <a:bodyPr/>
          <a:lstStyle/>
          <a:p>
            <a:pPr marL="12700">
              <a:lnSpc>
                <a:spcPts val="1410"/>
              </a:lnSpc>
            </a:pPr>
            <a:r>
              <a:rPr lang="en-US" spc="-10" dirty="0" smtClean="0"/>
              <a:t>Date</a:t>
            </a:r>
            <a:endParaRPr lang="en-US" spc="-20"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13</a:t>
            </a:fld>
            <a:endParaRPr lang="en-IN" spc="-25" dirty="0"/>
          </a:p>
        </p:txBody>
      </p:sp>
    </p:spTree>
    <p:extLst>
      <p:ext uri="{BB962C8B-B14F-4D97-AF65-F5344CB8AC3E}">
        <p14:creationId xmlns:p14="http://schemas.microsoft.com/office/powerpoint/2010/main" val="3458169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3454400">
              <a:lnSpc>
                <a:spcPct val="100000"/>
              </a:lnSpc>
              <a:spcBef>
                <a:spcPts val="130"/>
              </a:spcBef>
            </a:pPr>
            <a:r>
              <a:rPr lang="en-US" spc="-10" dirty="0"/>
              <a:t>OBJECTIVES</a:t>
            </a:r>
          </a:p>
        </p:txBody>
      </p:sp>
      <p:sp>
        <p:nvSpPr>
          <p:cNvPr id="4" name="object 4"/>
          <p:cNvSpPr txBox="1">
            <a:spLocks noGrp="1"/>
          </p:cNvSpPr>
          <p:nvPr>
            <p:ph type="dt" sz="half" idx="6"/>
          </p:nvPr>
        </p:nvSpPr>
        <p:spPr>
          <a:xfrm>
            <a:off x="917575" y="6451049"/>
            <a:ext cx="737235" cy="179536"/>
          </a:xfrm>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p:cNvSpPr txBox="1">
            <a:spLocks noGrp="1"/>
          </p:cNvSpPr>
          <p:nvPr>
            <p:ph type="ftr" sz="quarter" idx="5"/>
          </p:nvPr>
        </p:nvSpPr>
        <p:spPr>
          <a:xfrm>
            <a:off x="5505148" y="6451049"/>
            <a:ext cx="971852"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14</a:t>
            </a:fld>
            <a:endParaRPr spc="-25" dirty="0"/>
          </a:p>
        </p:txBody>
      </p:sp>
      <p:sp>
        <p:nvSpPr>
          <p:cNvPr id="3" name="object 3"/>
          <p:cNvSpPr txBox="1"/>
          <p:nvPr/>
        </p:nvSpPr>
        <p:spPr>
          <a:xfrm>
            <a:off x="652271" y="1371600"/>
            <a:ext cx="10887456" cy="4778231"/>
          </a:xfrm>
          <a:prstGeom prst="rect">
            <a:avLst/>
          </a:prstGeom>
        </p:spPr>
        <p:txBody>
          <a:bodyPr vert="horz" wrap="square" lIns="0" tIns="99060" rIns="0" bIns="0" rtlCol="0">
            <a:spAutoFit/>
          </a:bodyPr>
          <a:lstStyle/>
          <a:p>
            <a:pPr marL="342900" indent="-342900"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To </a:t>
            </a:r>
            <a:r>
              <a:rPr lang="en-US" sz="2000" dirty="0" smtClean="0">
                <a:latin typeface="Times New Roman" panose="02020603050405020304" pitchFamily="18" charset="0"/>
                <a:cs typeface="Times New Roman" panose="02020603050405020304" pitchFamily="18" charset="0"/>
              </a:rPr>
              <a:t>develop a  Deep </a:t>
            </a:r>
            <a:r>
              <a:rPr lang="en-US" sz="2000" dirty="0">
                <a:latin typeface="Times New Roman" panose="02020603050405020304" pitchFamily="18" charset="0"/>
                <a:cs typeface="Times New Roman" panose="02020603050405020304" pitchFamily="18" charset="0"/>
              </a:rPr>
              <a:t>Learning Model for accurate and efficient </a:t>
            </a:r>
            <a:r>
              <a:rPr lang="en-IN" sz="2000" dirty="0" smtClean="0"/>
              <a:t>Train Delay Prediction.</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Specific </a:t>
            </a:r>
            <a:r>
              <a:rPr lang="en-US" sz="2000" dirty="0" smtClean="0">
                <a:latin typeface="Times New Roman" panose="02020603050405020304" pitchFamily="18" charset="0"/>
                <a:cs typeface="Times New Roman" panose="02020603050405020304" pitchFamily="18" charset="0"/>
              </a:rPr>
              <a:t>Objectives</a:t>
            </a:r>
          </a:p>
          <a:p>
            <a:pPr marL="342900" indent="-342900" algn="just">
              <a:buFont typeface="Arial" panose="020B0604020202020204" pitchFamily="34" charset="0"/>
              <a:buChar char="•"/>
            </a:pPr>
            <a:r>
              <a:rPr lang="en-US" sz="2000" dirty="0" smtClean="0"/>
              <a:t>To develop a deep learning framework for accurate prediction of train delays using operational and environmental railway data.</a:t>
            </a:r>
          </a:p>
          <a:p>
            <a:pPr marL="342900" indent="-342900" algn="just">
              <a:buFont typeface="Arial" panose="020B0604020202020204" pitchFamily="34" charset="0"/>
              <a:buChar char="•"/>
            </a:pPr>
            <a:r>
              <a:rPr lang="en-US" sz="2000" dirty="0" smtClean="0"/>
              <a:t>To preprocess and construct a comprehensive dataset that includes time-related, operational, and contextual factors such as weather, distance, congestion, and historical delays.</a:t>
            </a:r>
          </a:p>
          <a:p>
            <a:pPr marL="342900" indent="-342900" algn="just">
              <a:buFont typeface="Arial" panose="020B0604020202020204" pitchFamily="34" charset="0"/>
              <a:buChar char="•"/>
            </a:pPr>
            <a:r>
              <a:rPr lang="en-US" sz="2000" dirty="0" smtClean="0"/>
              <a:t>To compare multiple deep learning architectures—DNN, CNN, LSTM, and </a:t>
            </a:r>
            <a:r>
              <a:rPr lang="en-US" sz="2000" dirty="0" err="1" smtClean="0"/>
              <a:t>BiLSTM</a:t>
            </a:r>
            <a:r>
              <a:rPr lang="en-US" sz="2000" dirty="0" smtClean="0"/>
              <a:t>—for identifying the most effective model for train delay forecasting.</a:t>
            </a:r>
          </a:p>
          <a:p>
            <a:pPr marL="342900" indent="-342900" algn="just">
              <a:buFont typeface="Arial" panose="020B0604020202020204" pitchFamily="34" charset="0"/>
              <a:buChar char="•"/>
            </a:pPr>
            <a:r>
              <a:rPr lang="en-US" sz="2000" dirty="0" smtClean="0"/>
              <a:t>To evaluate the models’ performance using key statistical metrics like RMSE, MAE, R², and </a:t>
            </a:r>
            <a:r>
              <a:rPr lang="en-US" sz="2000" dirty="0" err="1" smtClean="0"/>
              <a:t>sMAPE</a:t>
            </a:r>
            <a:r>
              <a:rPr lang="en-US" sz="2000" dirty="0" smtClean="0"/>
              <a:t> for a fair and detailed comparison.</a:t>
            </a:r>
          </a:p>
          <a:p>
            <a:pPr marL="342900" indent="-342900" algn="just">
              <a:buFont typeface="Arial" panose="020B0604020202020204" pitchFamily="34" charset="0"/>
              <a:buChar char="•"/>
            </a:pPr>
            <a:r>
              <a:rPr lang="en-US" sz="2000" dirty="0" smtClean="0"/>
              <a:t>To analyze the temporal and spatial dependencies in delay data and determine how bidirectional sequence learning (</a:t>
            </a:r>
            <a:r>
              <a:rPr lang="en-US" sz="2000" dirty="0" err="1" smtClean="0"/>
              <a:t>BiLSTM</a:t>
            </a:r>
            <a:r>
              <a:rPr lang="en-US" sz="2000" dirty="0" smtClean="0"/>
              <a:t>) improves predictive accuracy.</a:t>
            </a:r>
          </a:p>
          <a:p>
            <a:pPr marL="342900" indent="-342900" algn="just">
              <a:buFont typeface="Arial" panose="020B0604020202020204" pitchFamily="34" charset="0"/>
              <a:buChar char="•"/>
            </a:pPr>
            <a:r>
              <a:rPr lang="en-US" sz="2000" dirty="0" smtClean="0"/>
              <a:t>To contribute toward the development of intelligent railway systems by enhancing real-time scheduling, passenger alerting, and traffic management through predictive analytics.</a:t>
            </a: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7575" y="533400"/>
            <a:ext cx="10588623" cy="677108"/>
          </a:xfrm>
        </p:spPr>
        <p:txBody>
          <a:bodyPr/>
          <a:lstStyle/>
          <a:p>
            <a:r>
              <a:rPr lang="en-US" spc="-10" dirty="0" smtClean="0"/>
              <a:t>				OBJECTIVES</a:t>
            </a:r>
            <a:endParaRPr lang="en-IN" dirty="0"/>
          </a:p>
        </p:txBody>
      </p:sp>
      <p:sp>
        <p:nvSpPr>
          <p:cNvPr id="3" name="Text Placeholder 2"/>
          <p:cNvSpPr>
            <a:spLocks noGrp="1"/>
          </p:cNvSpPr>
          <p:nvPr>
            <p:ph type="body" idx="1"/>
          </p:nvPr>
        </p:nvSpPr>
        <p:spPr>
          <a:xfrm>
            <a:off x="1066801" y="1210508"/>
            <a:ext cx="10439398" cy="4809292"/>
          </a:xfrm>
        </p:spPr>
        <p:txBody>
          <a:bodyPr/>
          <a:lstStyle/>
          <a:p>
            <a:pPr marL="342900" indent="-342900" algn="just">
              <a:buFont typeface="Arial" panose="020B0604020202020204" pitchFamily="34" charset="0"/>
              <a:buChar char="•"/>
            </a:pPr>
            <a:r>
              <a:rPr lang="en-US" sz="2400" dirty="0"/>
              <a:t>To design a scalable and modular prediction framework that can be integrated with real-time railway management and decision-support systems</a:t>
            </a:r>
            <a:r>
              <a:rPr lang="en-US" sz="2400" dirty="0" smtClean="0"/>
              <a:t>.</a:t>
            </a:r>
          </a:p>
          <a:p>
            <a:pPr marL="342900" indent="-342900" algn="just">
              <a:buFont typeface="Arial" panose="020B0604020202020204" pitchFamily="34" charset="0"/>
              <a:buChar char="•"/>
            </a:pPr>
            <a:r>
              <a:rPr lang="en-US" sz="2400" dirty="0"/>
              <a:t>To investigate the impact of feature engineering and preprocessing techniques (encoding, normalization, time transformation) on overall model performance and generalization</a:t>
            </a:r>
            <a:r>
              <a:rPr lang="en-US" sz="2400" dirty="0" smtClean="0"/>
              <a:t>.</a:t>
            </a:r>
          </a:p>
          <a:p>
            <a:pPr marL="342900" indent="-342900" algn="just">
              <a:buFont typeface="Arial" panose="020B0604020202020204" pitchFamily="34" charset="0"/>
              <a:buChar char="•"/>
            </a:pPr>
            <a:r>
              <a:rPr lang="en-US" sz="2400" dirty="0"/>
              <a:t>To analyze the computational efficiency and training time of different deep learning models to evaluate their feasibility for real-time deployment</a:t>
            </a:r>
            <a:r>
              <a:rPr lang="en-US" sz="2400" dirty="0" smtClean="0"/>
              <a:t>.</a:t>
            </a:r>
          </a:p>
          <a:p>
            <a:pPr marL="342900" indent="-342900" algn="just">
              <a:buFont typeface="Arial" panose="020B0604020202020204" pitchFamily="34" charset="0"/>
              <a:buChar char="•"/>
            </a:pPr>
            <a:r>
              <a:rPr lang="en-US" sz="2400" dirty="0"/>
              <a:t>To study the influence of key operational and environmental factors (e.g., weather, congestion, distance) on delay prediction accuracy</a:t>
            </a:r>
            <a:r>
              <a:rPr lang="en-US" sz="2400" dirty="0" smtClean="0"/>
              <a:t>.</a:t>
            </a:r>
          </a:p>
          <a:p>
            <a:pPr marL="342900" indent="-342900" algn="just">
              <a:buFont typeface="Arial" panose="020B0604020202020204" pitchFamily="34" charset="0"/>
              <a:buChar char="•"/>
            </a:pPr>
            <a:r>
              <a:rPr lang="en-US" sz="2400" dirty="0"/>
              <a:t>To examine delay propagation patterns across routes and stations to better understand sequential dependencies in railway networks</a:t>
            </a:r>
            <a:r>
              <a:rPr lang="en-US" sz="2400" dirty="0" smtClean="0"/>
              <a:t>.</a:t>
            </a:r>
          </a:p>
          <a:p>
            <a:pPr marL="342900" indent="-342900" algn="just">
              <a:buFont typeface="Arial" panose="020B0604020202020204" pitchFamily="34" charset="0"/>
              <a:buChar char="•"/>
            </a:pPr>
            <a:r>
              <a:rPr lang="en-US" sz="2400" dirty="0" smtClean="0"/>
              <a:t>To </a:t>
            </a:r>
            <a:r>
              <a:rPr lang="en-US" sz="2400" dirty="0"/>
              <a:t>improve model robustness by ensuring proper data splitting, validation techniques, and prevention of overfitting.</a:t>
            </a:r>
          </a:p>
          <a:p>
            <a:endParaRPr lang="en-IN" sz="2400" dirty="0"/>
          </a:p>
        </p:txBody>
      </p:sp>
      <p:sp>
        <p:nvSpPr>
          <p:cNvPr id="4" name="Footer Placeholder 3"/>
          <p:cNvSpPr>
            <a:spLocks noGrp="1"/>
          </p:cNvSpPr>
          <p:nvPr>
            <p:ph type="ftr" sz="quarter" idx="5"/>
          </p:nvPr>
        </p:nvSpPr>
        <p:spPr>
          <a:xfrm>
            <a:off x="5505148" y="6451049"/>
            <a:ext cx="2343452" cy="194309"/>
          </a:xfrm>
        </p:spPr>
        <p:txBody>
          <a:bodyPr/>
          <a:lstStyle/>
          <a:p>
            <a:pPr marL="12700">
              <a:lnSpc>
                <a:spcPts val="1410"/>
              </a:lnSpc>
            </a:pPr>
            <a:r>
              <a:rPr lang="en-US" dirty="0" smtClean="0"/>
              <a:t>Batch No.DG3   Department of CSE</a:t>
            </a:r>
            <a:endParaRPr lang="en-US" spc="-25" dirty="0"/>
          </a:p>
        </p:txBody>
      </p:sp>
      <p:sp>
        <p:nvSpPr>
          <p:cNvPr id="5" name="Date Placeholder 4"/>
          <p:cNvSpPr>
            <a:spLocks noGrp="1"/>
          </p:cNvSpPr>
          <p:nvPr>
            <p:ph type="dt" sz="half" idx="6"/>
          </p:nvPr>
        </p:nvSpPr>
        <p:spPr/>
        <p:txBody>
          <a:bodyPr/>
          <a:lstStyle/>
          <a:p>
            <a:pPr marL="12700">
              <a:lnSpc>
                <a:spcPts val="1410"/>
              </a:lnSpc>
            </a:pPr>
            <a:r>
              <a:rPr lang="en-US" spc="-10" smtClean="0"/>
              <a:t>Date</a:t>
            </a:r>
            <a:endParaRPr lang="en-US" spc="-20"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15</a:t>
            </a:fld>
            <a:endParaRPr lang="en-IN" spc="-25" dirty="0"/>
          </a:p>
        </p:txBody>
      </p:sp>
    </p:spTree>
    <p:extLst>
      <p:ext uri="{BB962C8B-B14F-4D97-AF65-F5344CB8AC3E}">
        <p14:creationId xmlns:p14="http://schemas.microsoft.com/office/powerpoint/2010/main" val="21981253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99720" rIns="0" bIns="0" rtlCol="0">
            <a:spAutoFit/>
          </a:bodyPr>
          <a:lstStyle/>
          <a:p>
            <a:pPr marL="360045">
              <a:lnSpc>
                <a:spcPct val="100000"/>
              </a:lnSpc>
              <a:spcBef>
                <a:spcPts val="130"/>
              </a:spcBef>
            </a:pPr>
            <a:r>
              <a:rPr sz="3950" dirty="0"/>
              <a:t>BLOCK</a:t>
            </a:r>
            <a:r>
              <a:rPr sz="3950" spc="60" dirty="0"/>
              <a:t> </a:t>
            </a:r>
            <a:r>
              <a:rPr sz="3950" dirty="0"/>
              <a:t>DIAGRAM</a:t>
            </a:r>
            <a:r>
              <a:rPr sz="3950" spc="90" dirty="0"/>
              <a:t> </a:t>
            </a:r>
            <a:r>
              <a:rPr sz="3950" dirty="0"/>
              <a:t>OR</a:t>
            </a:r>
            <a:r>
              <a:rPr sz="3950" spc="70" dirty="0"/>
              <a:t> </a:t>
            </a:r>
            <a:r>
              <a:rPr sz="3950" dirty="0"/>
              <a:t>FLOW</a:t>
            </a:r>
            <a:r>
              <a:rPr sz="3950" spc="-60" dirty="0"/>
              <a:t> </a:t>
            </a:r>
            <a:r>
              <a:rPr sz="3950" spc="-10" dirty="0"/>
              <a:t>DIAGRAM</a:t>
            </a:r>
            <a:endParaRPr sz="3950"/>
          </a:p>
        </p:txBody>
      </p:sp>
      <p:sp>
        <p:nvSpPr>
          <p:cNvPr id="4" name="object 4"/>
          <p:cNvSpPr txBox="1">
            <a:spLocks noGrp="1"/>
          </p:cNvSpPr>
          <p:nvPr>
            <p:ph type="dt" sz="half" idx="6"/>
          </p:nvPr>
        </p:nvSpPr>
        <p:spPr>
          <a:xfrm>
            <a:off x="917575" y="6451049"/>
            <a:ext cx="737235" cy="179536"/>
          </a:xfrm>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p:cNvSpPr txBox="1">
            <a:spLocks noGrp="1"/>
          </p:cNvSpPr>
          <p:nvPr>
            <p:ph type="ftr" sz="quarter" idx="5"/>
          </p:nvPr>
        </p:nvSpPr>
        <p:spPr>
          <a:xfrm>
            <a:off x="5505148" y="6451049"/>
            <a:ext cx="971852"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p:cNvSpPr txBox="1"/>
          <p:nvPr/>
        </p:nvSpPr>
        <p:spPr>
          <a:xfrm>
            <a:off x="6858000" y="6451048"/>
            <a:ext cx="1371600" cy="179536"/>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dirty="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16</a:t>
            </a:fld>
            <a:endParaRPr spc="-25"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800" y="1304248"/>
            <a:ext cx="6934200" cy="4867952"/>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910205">
              <a:lnSpc>
                <a:spcPct val="100000"/>
              </a:lnSpc>
              <a:spcBef>
                <a:spcPts val="130"/>
              </a:spcBef>
            </a:pPr>
            <a:r>
              <a:rPr spc="-10" dirty="0"/>
              <a:t>METHODOLOGY</a:t>
            </a:r>
          </a:p>
        </p:txBody>
      </p:sp>
      <p:sp>
        <p:nvSpPr>
          <p:cNvPr id="4" name="object 4"/>
          <p:cNvSpPr txBox="1">
            <a:spLocks noGrp="1"/>
          </p:cNvSpPr>
          <p:nvPr>
            <p:ph type="dt" sz="half" idx="6"/>
          </p:nvPr>
        </p:nvSpPr>
        <p:spPr>
          <a:xfrm>
            <a:off x="917575" y="6451049"/>
            <a:ext cx="737235" cy="179536"/>
          </a:xfrm>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p:cNvSpPr txBox="1">
            <a:spLocks noGrp="1"/>
          </p:cNvSpPr>
          <p:nvPr>
            <p:ph type="ftr" sz="quarter" idx="5"/>
          </p:nvPr>
        </p:nvSpPr>
        <p:spPr>
          <a:xfrm>
            <a:off x="5505148" y="6451049"/>
            <a:ext cx="1124252" cy="179536"/>
          </a:xfrm>
          <a:prstGeom prst="rect">
            <a:avLst/>
          </a:prstGeom>
        </p:spPr>
        <p:txBody>
          <a:bodyPr vert="horz" wrap="square" lIns="0" tIns="0" rIns="0" bIns="0" rtlCol="0">
            <a:spAutoFit/>
          </a:bodyPr>
          <a:lstStyle/>
          <a:p>
            <a:pPr marL="12700">
              <a:lnSpc>
                <a:spcPts val="1410"/>
              </a:lnSpc>
            </a:pPr>
            <a:r>
              <a:rPr lang="en-US" dirty="0" smtClean="0"/>
              <a:t>Batch No.DG3   </a:t>
            </a:r>
            <a:endParaRPr lang="en-US"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17</a:t>
            </a:fld>
            <a:endParaRPr spc="-25" dirty="0"/>
          </a:p>
        </p:txBody>
      </p:sp>
      <p:sp>
        <p:nvSpPr>
          <p:cNvPr id="3" name="object 3"/>
          <p:cNvSpPr txBox="1"/>
          <p:nvPr/>
        </p:nvSpPr>
        <p:spPr>
          <a:xfrm>
            <a:off x="152400" y="1364080"/>
            <a:ext cx="5490337" cy="2277547"/>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wrap="square" lIns="0" tIns="60960" rIns="0" bIns="0" rtlCol="0">
            <a:spAutoFit/>
          </a:bodyPr>
          <a:lstStyle/>
          <a:p>
            <a:pPr algn="just"/>
            <a:r>
              <a:rPr lang="en-US" sz="1600" b="1" dirty="0">
                <a:latin typeface="Times New Roman" panose="02020603050405020304" pitchFamily="18" charset="0"/>
                <a:cs typeface="Times New Roman" panose="02020603050405020304" pitchFamily="18" charset="0"/>
              </a:rPr>
              <a:t>Methods and Approaches </a:t>
            </a:r>
          </a:p>
          <a:p>
            <a:pPr marL="342900" indent="-342900" algn="just">
              <a:buAutoNum type="arabicPeriod"/>
            </a:pPr>
            <a:r>
              <a:rPr lang="en-US" sz="1600" b="1" dirty="0" smtClean="0">
                <a:latin typeface="Times New Roman" panose="02020603050405020304" pitchFamily="18" charset="0"/>
                <a:cs typeface="Times New Roman" panose="02020603050405020304" pitchFamily="18" charset="0"/>
              </a:rPr>
              <a:t>Preprocessing</a:t>
            </a:r>
            <a:r>
              <a:rPr lang="en-US" sz="1600" b="1" dirty="0">
                <a:latin typeface="Times New Roman" panose="02020603050405020304" pitchFamily="18" charset="0"/>
                <a:cs typeface="Times New Roman" panose="02020603050405020304" pitchFamily="18" charset="0"/>
              </a:rPr>
              <a:t> </a:t>
            </a:r>
            <a:endParaRPr lang="en-US" sz="1600" b="1" dirty="0" smtClean="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400" b="1" dirty="0" smtClean="0"/>
              <a:t>Data Cleaning and Handling </a:t>
            </a:r>
            <a:r>
              <a:rPr lang="en-US" sz="1400" b="1" dirty="0" err="1" smtClean="0"/>
              <a:t>MissingValues</a:t>
            </a:r>
            <a:r>
              <a:rPr lang="en-US" sz="1400" dirty="0" err="1" smtClean="0"/>
              <a:t>:Removed</a:t>
            </a:r>
            <a:r>
              <a:rPr lang="en-US" sz="1400" dirty="0" smtClean="0"/>
              <a:t> null, inconsistent, and duplicate records to ensure data quality and reliability.</a:t>
            </a:r>
          </a:p>
          <a:p>
            <a:pPr marL="285750" indent="-285750" algn="just">
              <a:buFont typeface="Arial" panose="020B0604020202020204" pitchFamily="34" charset="0"/>
              <a:buChar char="•"/>
            </a:pPr>
            <a:r>
              <a:rPr lang="en-IN" sz="1400" b="1" dirty="0" smtClean="0"/>
              <a:t>Feature Encoding and Transformation:</a:t>
            </a:r>
            <a:r>
              <a:rPr lang="en-US" sz="1400" dirty="0" smtClean="0"/>
              <a:t>Converted categorical variables (e.g., train type, station, day) into numerical form and transformed time fields (arrival/departure) into minutes for uniform representation.</a:t>
            </a:r>
          </a:p>
          <a:p>
            <a:pPr marL="285750" indent="-285750" algn="just">
              <a:buFont typeface="Arial" panose="020B0604020202020204" pitchFamily="34" charset="0"/>
              <a:buChar char="•"/>
            </a:pPr>
            <a:r>
              <a:rPr lang="en-US" sz="1400" b="1" dirty="0" smtClean="0"/>
              <a:t>Feature Scaling and Data </a:t>
            </a:r>
            <a:r>
              <a:rPr lang="en-US" sz="1400" b="1" dirty="0" err="1" smtClean="0"/>
              <a:t>Splitting:</a:t>
            </a:r>
            <a:r>
              <a:rPr lang="en-US" sz="1400" dirty="0" err="1" smtClean="0"/>
              <a:t>Normalized</a:t>
            </a:r>
            <a:r>
              <a:rPr lang="en-US" sz="1400" dirty="0" smtClean="0"/>
              <a:t> numerical features using </a:t>
            </a:r>
            <a:r>
              <a:rPr lang="en-US" sz="1400" dirty="0" err="1" smtClean="0"/>
              <a:t>StandardScaler</a:t>
            </a:r>
            <a:r>
              <a:rPr lang="en-US" sz="1400" dirty="0" smtClean="0"/>
              <a:t> to improve model performance and divided the dataset into 80% training and 20% testing sets for balanced evaluation.</a:t>
            </a:r>
            <a:endParaRPr lang="en-US" sz="1400" b="1"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4A33F00D-AAA0-57F3-BA12-2785A73740FF}"/>
              </a:ext>
            </a:extLst>
          </p:cNvPr>
          <p:cNvSpPr txBox="1"/>
          <p:nvPr/>
        </p:nvSpPr>
        <p:spPr>
          <a:xfrm>
            <a:off x="152401" y="3641627"/>
            <a:ext cx="5490336" cy="2523768"/>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algn="just">
              <a:buNone/>
            </a:pPr>
            <a:r>
              <a:rPr lang="en-US" sz="1600" b="1" dirty="0">
                <a:latin typeface="Times New Roman" panose="02020603050405020304" pitchFamily="18" charset="0"/>
                <a:cs typeface="Times New Roman" panose="02020603050405020304" pitchFamily="18" charset="0"/>
              </a:rPr>
              <a:t>2. Exploratory Data Analysis (EDA</a:t>
            </a:r>
            <a:r>
              <a:rPr lang="en-US" sz="1600" b="1" dirty="0" smtClean="0">
                <a:latin typeface="Times New Roman" panose="02020603050405020304" pitchFamily="18" charset="0"/>
                <a:cs typeface="Times New Roman" panose="02020603050405020304" pitchFamily="18" charset="0"/>
              </a:rPr>
              <a:t>)</a:t>
            </a:r>
          </a:p>
          <a:p>
            <a:pPr marL="285750" indent="-285750" algn="just">
              <a:buFont typeface="Arial" panose="020B0604020202020204" pitchFamily="34" charset="0"/>
              <a:buChar char="•"/>
            </a:pPr>
            <a:r>
              <a:rPr lang="en-IN" sz="1400" b="1" dirty="0" smtClean="0"/>
              <a:t>Understanding Data Distribution:</a:t>
            </a:r>
            <a:r>
              <a:rPr lang="en-US" sz="1400" dirty="0" smtClean="0"/>
              <a:t>Analyzed key variables such as distance, weather, day of the week, train type, and congestion level, revealing that distance between stations and weather conditions significantly influence train delays</a:t>
            </a:r>
            <a:r>
              <a:rPr lang="en-US" sz="1600" dirty="0" smtClean="0"/>
              <a:t>.</a:t>
            </a:r>
          </a:p>
          <a:p>
            <a:pPr marL="285750" indent="-285750" algn="just">
              <a:buFont typeface="Arial" panose="020B0604020202020204" pitchFamily="34" charset="0"/>
              <a:buChar char="•"/>
            </a:pPr>
            <a:r>
              <a:rPr lang="en-IN" sz="1400" b="1" dirty="0" smtClean="0"/>
              <a:t>Correlation</a:t>
            </a:r>
            <a:r>
              <a:rPr lang="en-IN" sz="1400" dirty="0" smtClean="0"/>
              <a:t> </a:t>
            </a:r>
            <a:r>
              <a:rPr lang="en-IN" sz="1400" b="1" dirty="0" smtClean="0"/>
              <a:t>and Feature Relationships:</a:t>
            </a:r>
            <a:r>
              <a:rPr lang="en-US" sz="1400" dirty="0" smtClean="0"/>
              <a:t>Used correlation plots and </a:t>
            </a:r>
            <a:r>
              <a:rPr lang="en-US" sz="1400" dirty="0" err="1" smtClean="0"/>
              <a:t>heatmaps</a:t>
            </a:r>
            <a:r>
              <a:rPr lang="en-US" sz="1400" dirty="0" smtClean="0"/>
              <a:t> to reveal positive relationships between route congestion, historical delays, and current delay times.</a:t>
            </a:r>
          </a:p>
          <a:p>
            <a:pPr marL="285750" indent="-285750" algn="just">
              <a:buFont typeface="Arial" panose="020B0604020202020204" pitchFamily="34" charset="0"/>
              <a:buChar char="•"/>
            </a:pPr>
            <a:r>
              <a:rPr lang="en-IN" sz="1400" b="1" dirty="0" smtClean="0"/>
              <a:t>Pattern and Trend Analysis:</a:t>
            </a:r>
            <a:r>
              <a:rPr lang="en-US" sz="1400" dirty="0" smtClean="0"/>
              <a:t>Visualized delay patterns showing peak delays during morning and evening hours on specific weekdays, with rainy weather contributing to higher delay values.</a:t>
            </a:r>
            <a:endParaRPr lang="en-US" sz="1400" b="1" dirty="0" smtClean="0"/>
          </a:p>
        </p:txBody>
      </p:sp>
      <p:sp>
        <p:nvSpPr>
          <p:cNvPr id="12" name="TextBox 11">
            <a:extLst>
              <a:ext uri="{FF2B5EF4-FFF2-40B4-BE49-F238E27FC236}">
                <a16:creationId xmlns:a16="http://schemas.microsoft.com/office/drawing/2014/main" id="{2D01180A-D05D-39E1-D4D1-69596B4D267D}"/>
              </a:ext>
            </a:extLst>
          </p:cNvPr>
          <p:cNvSpPr txBox="1"/>
          <p:nvPr/>
        </p:nvSpPr>
        <p:spPr>
          <a:xfrm>
            <a:off x="5827410" y="1473529"/>
            <a:ext cx="6096000" cy="216982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algn="just">
              <a:buNone/>
            </a:pPr>
            <a:r>
              <a:rPr lang="en-US" sz="1600" b="1" dirty="0">
                <a:cs typeface="+mj-cs"/>
              </a:rPr>
              <a:t>3. Model Framework</a:t>
            </a:r>
            <a:endParaRPr lang="en-US" sz="1600" dirty="0">
              <a:cs typeface="+mj-cs"/>
            </a:endParaRPr>
          </a:p>
          <a:p>
            <a:pPr algn="just">
              <a:buFont typeface="Arial" panose="020B0604020202020204" pitchFamily="34" charset="0"/>
              <a:buChar char="•"/>
            </a:pPr>
            <a:r>
              <a:rPr lang="en-US" sz="1500" dirty="0" smtClean="0"/>
              <a:t>The model framework uses four deep learning architectures — DNN, CNN, LSTM, and </a:t>
            </a:r>
            <a:r>
              <a:rPr lang="en-US" sz="1500" dirty="0" err="1" smtClean="0"/>
              <a:t>BiLSTM</a:t>
            </a:r>
            <a:r>
              <a:rPr lang="en-US" sz="1500" dirty="0" smtClean="0"/>
              <a:t> — to predict train delays from operational and environmental data.</a:t>
            </a:r>
          </a:p>
          <a:p>
            <a:pPr algn="just">
              <a:buFont typeface="Arial" panose="020B0604020202020204" pitchFamily="34" charset="0"/>
              <a:buChar char="•"/>
            </a:pPr>
            <a:r>
              <a:rPr lang="en-IN" sz="1500" dirty="0" smtClean="0"/>
              <a:t>Each model captures different data patterns: DNN for non-linear relations, CNN for spatial features, and LSTM/</a:t>
            </a:r>
            <a:r>
              <a:rPr lang="en-IN" sz="1500" dirty="0" err="1" smtClean="0"/>
              <a:t>BiLSTM</a:t>
            </a:r>
            <a:r>
              <a:rPr lang="en-IN" sz="1500" dirty="0" smtClean="0"/>
              <a:t> for temporal dependencies.</a:t>
            </a:r>
          </a:p>
          <a:p>
            <a:pPr algn="just">
              <a:buFont typeface="Arial" panose="020B0604020202020204" pitchFamily="34" charset="0"/>
              <a:buChar char="•"/>
            </a:pPr>
            <a:r>
              <a:rPr lang="en-US" sz="1500" dirty="0" smtClean="0"/>
              <a:t>Among them, </a:t>
            </a:r>
            <a:r>
              <a:rPr lang="en-US" sz="1500" dirty="0" err="1" smtClean="0"/>
              <a:t>BiLSTM</a:t>
            </a:r>
            <a:r>
              <a:rPr lang="en-US" sz="1500" dirty="0" smtClean="0"/>
              <a:t> delivers the best performance with superior accuracy in real-time delay prediction.</a:t>
            </a:r>
          </a:p>
          <a:p>
            <a:pPr algn="just">
              <a:buFont typeface="Arial" panose="020B0604020202020204" pitchFamily="34" charset="0"/>
              <a:buChar char="•"/>
            </a:pPr>
            <a:endParaRPr lang="ar-AE" sz="1400" dirty="0">
              <a:cs typeface="+mj-cs"/>
            </a:endParaRPr>
          </a:p>
        </p:txBody>
      </p:sp>
      <p:sp>
        <p:nvSpPr>
          <p:cNvPr id="14" name="TextBox 13">
            <a:extLst>
              <a:ext uri="{FF2B5EF4-FFF2-40B4-BE49-F238E27FC236}">
                <a16:creationId xmlns:a16="http://schemas.microsoft.com/office/drawing/2014/main" id="{6D36067A-211A-11AF-64EA-3BFD09D615C6}"/>
              </a:ext>
            </a:extLst>
          </p:cNvPr>
          <p:cNvSpPr txBox="1"/>
          <p:nvPr/>
        </p:nvSpPr>
        <p:spPr>
          <a:xfrm>
            <a:off x="6019800" y="3747624"/>
            <a:ext cx="5903610" cy="1954381"/>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algn="just">
              <a:buNone/>
            </a:pPr>
            <a:r>
              <a:rPr lang="en-US" sz="1600" b="1" dirty="0">
                <a:latin typeface="Times New Roman" panose="02020603050405020304" pitchFamily="18" charset="0"/>
                <a:cs typeface="Times New Roman" panose="02020603050405020304" pitchFamily="18" charset="0"/>
              </a:rPr>
              <a:t>4. Algorithms &amp; </a:t>
            </a:r>
            <a:r>
              <a:rPr lang="en-US" sz="1600" b="1" dirty="0" smtClean="0">
                <a:latin typeface="Times New Roman" panose="02020603050405020304" pitchFamily="18" charset="0"/>
                <a:cs typeface="Times New Roman" panose="02020603050405020304" pitchFamily="18" charset="0"/>
              </a:rPr>
              <a:t>Training</a:t>
            </a:r>
          </a:p>
          <a:p>
            <a:pPr marL="285750" indent="-285750" algn="just">
              <a:buFont typeface="Arial" panose="020B0604020202020204" pitchFamily="34" charset="0"/>
              <a:buChar char="•"/>
            </a:pPr>
            <a:r>
              <a:rPr lang="en-US" sz="1500" dirty="0" smtClean="0"/>
              <a:t>The models were trained using the Adam optimizer with Mean Squared Error (MSE) as the loss function.</a:t>
            </a:r>
          </a:p>
          <a:p>
            <a:pPr marL="285750" indent="-285750" algn="just">
              <a:buFont typeface="Arial" panose="020B0604020202020204" pitchFamily="34" charset="0"/>
              <a:buChar char="•"/>
            </a:pPr>
            <a:r>
              <a:rPr lang="en-US" sz="1500" dirty="0" smtClean="0"/>
              <a:t>Dropout layers were applied to prevent overfitting and improve generalization.</a:t>
            </a:r>
          </a:p>
          <a:p>
            <a:pPr marL="285750" indent="-285750" algn="just">
              <a:buFont typeface="Arial" panose="020B0604020202020204" pitchFamily="34" charset="0"/>
              <a:buChar char="•"/>
            </a:pPr>
            <a:r>
              <a:rPr lang="en-US" sz="1500" dirty="0" smtClean="0"/>
              <a:t>Each model DNN, CNN, LSTM, and </a:t>
            </a:r>
            <a:r>
              <a:rPr lang="en-US" sz="1500" dirty="0" err="1" smtClean="0"/>
              <a:t>BiLSTM</a:t>
            </a:r>
            <a:r>
              <a:rPr lang="en-US" sz="1500" dirty="0" smtClean="0"/>
              <a:t> was trained on an  train-test split, and performance was evaluated using R², MAE, RMSE, and </a:t>
            </a:r>
            <a:r>
              <a:rPr lang="en-US" sz="1500" dirty="0" err="1" smtClean="0"/>
              <a:t>sMAPE</a:t>
            </a:r>
            <a:r>
              <a:rPr lang="en-US" sz="1500" dirty="0" smtClean="0"/>
              <a:t> metrics</a:t>
            </a:r>
            <a:r>
              <a:rPr lang="en-US" sz="1400" dirty="0" smtClean="0"/>
              <a:t>.</a:t>
            </a:r>
            <a:endParaRPr lang="en-US" sz="1400" dirty="0">
              <a:latin typeface="Times New Roman" panose="02020603050405020304" pitchFamily="18" charset="0"/>
              <a:cs typeface="Times New Roman" panose="02020603050405020304" pitchFamily="18" charset="0"/>
            </a:endParaRPr>
          </a:p>
        </p:txBody>
      </p:sp>
      <p:cxnSp>
        <p:nvCxnSpPr>
          <p:cNvPr id="16" name="Straight Connector 15">
            <a:extLst>
              <a:ext uri="{FF2B5EF4-FFF2-40B4-BE49-F238E27FC236}">
                <a16:creationId xmlns:a16="http://schemas.microsoft.com/office/drawing/2014/main" id="{6B45F21B-2D69-9375-E98D-04CAC3284604}"/>
              </a:ext>
            </a:extLst>
          </p:cNvPr>
          <p:cNvCxnSpPr/>
          <p:nvPr/>
        </p:nvCxnSpPr>
        <p:spPr>
          <a:xfrm>
            <a:off x="0" y="1295400"/>
            <a:ext cx="12192000" cy="0"/>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8E019613-1AF1-C736-4D1A-CE05B2C4A661}"/>
              </a:ext>
            </a:extLst>
          </p:cNvPr>
          <p:cNvCxnSpPr/>
          <p:nvPr/>
        </p:nvCxnSpPr>
        <p:spPr>
          <a:xfrm>
            <a:off x="0" y="6165395"/>
            <a:ext cx="12192000" cy="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8E7F38E0-C5B2-80FC-E13A-ACDD458F03DB}"/>
              </a:ext>
            </a:extLst>
          </p:cNvPr>
          <p:cNvCxnSpPr/>
          <p:nvPr/>
        </p:nvCxnSpPr>
        <p:spPr>
          <a:xfrm>
            <a:off x="-28726" y="3641627"/>
            <a:ext cx="1219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4F96337-EEAB-1FC2-91CF-8BB223A15321}"/>
              </a:ext>
            </a:extLst>
          </p:cNvPr>
          <p:cNvCxnSpPr/>
          <p:nvPr/>
        </p:nvCxnSpPr>
        <p:spPr>
          <a:xfrm>
            <a:off x="5727597" y="1295400"/>
            <a:ext cx="67541" cy="4869995"/>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4" y="178313"/>
            <a:ext cx="10101072" cy="1200005"/>
          </a:xfrm>
          <a:prstGeom prst="rect">
            <a:avLst/>
          </a:prstGeom>
        </p:spPr>
        <p:txBody>
          <a:bodyPr vert="horz" wrap="square" lIns="0" tIns="262889" rIns="0" bIns="0" rtlCol="0">
            <a:spAutoFit/>
          </a:bodyPr>
          <a:lstStyle/>
          <a:p>
            <a:pPr marL="2595880">
              <a:lnSpc>
                <a:spcPct val="100000"/>
              </a:lnSpc>
              <a:spcBef>
                <a:spcPts val="130"/>
              </a:spcBef>
            </a:pPr>
            <a:r>
              <a:rPr spc="-45" dirty="0"/>
              <a:t>IMPLEMENTATION</a:t>
            </a:r>
          </a:p>
        </p:txBody>
      </p:sp>
      <p:sp>
        <p:nvSpPr>
          <p:cNvPr id="4" name="object 4"/>
          <p:cNvSpPr txBox="1">
            <a:spLocks noGrp="1"/>
          </p:cNvSpPr>
          <p:nvPr>
            <p:ph type="dt" sz="half" idx="6"/>
          </p:nvPr>
        </p:nvSpPr>
        <p:spPr>
          <a:xfrm>
            <a:off x="917575" y="6451049"/>
            <a:ext cx="737235" cy="179536"/>
          </a:xfrm>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p:cNvSpPr txBox="1">
            <a:spLocks noGrp="1"/>
          </p:cNvSpPr>
          <p:nvPr>
            <p:ph type="ftr" sz="quarter" idx="5"/>
          </p:nvPr>
        </p:nvSpPr>
        <p:spPr>
          <a:xfrm>
            <a:off x="5505148" y="6451049"/>
            <a:ext cx="1037796" cy="179536"/>
          </a:xfrm>
          <a:prstGeom prst="rect">
            <a:avLst/>
          </a:prstGeom>
        </p:spPr>
        <p:txBody>
          <a:bodyPr vert="horz" wrap="square" lIns="0" tIns="0" rIns="0" bIns="0" rtlCol="0">
            <a:spAutoFit/>
          </a:bodyPr>
          <a:lstStyle/>
          <a:p>
            <a:pPr marL="12700">
              <a:lnSpc>
                <a:spcPts val="1410"/>
              </a:lnSpc>
            </a:pPr>
            <a:r>
              <a:rPr lang="en-US" dirty="0" smtClean="0"/>
              <a:t>Batch No.DG3</a:t>
            </a:r>
            <a:endParaRPr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18</a:t>
            </a:fld>
            <a:endParaRPr spc="-25" dirty="0"/>
          </a:p>
        </p:txBody>
      </p:sp>
      <p:sp>
        <p:nvSpPr>
          <p:cNvPr id="3" name="object 3"/>
          <p:cNvSpPr txBox="1"/>
          <p:nvPr/>
        </p:nvSpPr>
        <p:spPr>
          <a:xfrm>
            <a:off x="542923" y="1235720"/>
            <a:ext cx="5131641" cy="4524315"/>
          </a:xfrm>
          <a:prstGeom prst="rect">
            <a:avLst/>
          </a:prstGeom>
        </p:spPr>
        <p:txBody>
          <a:bodyPr vert="horz" wrap="square" lIns="0" tIns="60960" rIns="0" bIns="0" numCol="1" rtlCol="0">
            <a:spAutoFit/>
          </a:bodyPr>
          <a:lstStyle/>
          <a:p>
            <a:pPr algn="just"/>
            <a:r>
              <a:rPr lang="en-US" sz="2200" b="1" dirty="0">
                <a:latin typeface="Times New Roman" panose="02020603050405020304" pitchFamily="18" charset="0"/>
                <a:cs typeface="Times New Roman" panose="02020603050405020304" pitchFamily="18" charset="0"/>
              </a:rPr>
              <a:t>Implementation:</a:t>
            </a:r>
            <a:endParaRPr lang="en-US" sz="2200"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Built on Google Colab (</a:t>
            </a:r>
            <a:r>
              <a:rPr lang="en-US" dirty="0" smtClean="0">
                <a:latin typeface="Times New Roman" panose="02020603050405020304" pitchFamily="18" charset="0"/>
                <a:cs typeface="Times New Roman" panose="02020603050405020304" pitchFamily="18" charset="0"/>
              </a:rPr>
              <a:t>Python) using </a:t>
            </a:r>
            <a:r>
              <a:rPr lang="en-US" dirty="0" err="1" smtClean="0">
                <a:latin typeface="Times New Roman" panose="02020603050405020304" pitchFamily="18" charset="0"/>
                <a:cs typeface="Times New Roman" panose="02020603050405020304" pitchFamily="18" charset="0"/>
              </a:rPr>
              <a:t>kaggle</a:t>
            </a:r>
            <a:r>
              <a:rPr lang="en-US" dirty="0" smtClean="0">
                <a:latin typeface="Times New Roman" panose="02020603050405020304" pitchFamily="18" charset="0"/>
                <a:cs typeface="Times New Roman" panose="02020603050405020304" pitchFamily="18" charset="0"/>
              </a:rPr>
              <a:t> dataset(train delay data.csv). The project implements a rail transit delay prediction model using Deep learning techniques. It processes railway operational data, performs feature engineering, and trains models to predict train delays based on multiple factors like station, time, and weather.</a:t>
            </a:r>
            <a:endParaRPr lang="en-US" dirty="0">
              <a:latin typeface="Times New Roman" panose="02020603050405020304" pitchFamily="18" charset="0"/>
              <a:cs typeface="Times New Roman" panose="02020603050405020304" pitchFamily="18" charset="0"/>
            </a:endParaRPr>
          </a:p>
          <a:p>
            <a:pPr algn="just"/>
            <a:r>
              <a:rPr lang="en-US" sz="2200" dirty="0" smtClean="0">
                <a:latin typeface="Times New Roman" panose="02020603050405020304" pitchFamily="18" charset="0"/>
                <a:cs typeface="Times New Roman" panose="02020603050405020304" pitchFamily="18" charset="0"/>
              </a:rPr>
              <a:t>Software </a:t>
            </a:r>
            <a:r>
              <a:rPr lang="en-US" sz="2200" dirty="0">
                <a:latin typeface="Times New Roman" panose="02020603050405020304" pitchFamily="18" charset="0"/>
                <a:cs typeface="Times New Roman" panose="02020603050405020304" pitchFamily="18" charset="0"/>
              </a:rPr>
              <a:t>Specs</a:t>
            </a:r>
            <a:r>
              <a:rPr lang="en-US" sz="2200" dirty="0" smtClean="0">
                <a:latin typeface="Times New Roman" panose="02020603050405020304" pitchFamily="18" charset="0"/>
                <a:cs typeface="Times New Roman" panose="02020603050405020304" pitchFamily="18" charset="0"/>
              </a:rPr>
              <a:t>:</a:t>
            </a:r>
          </a:p>
          <a:p>
            <a:pPr algn="just"/>
            <a:r>
              <a:rPr lang="en-US" sz="2000" b="1" dirty="0" smtClean="0">
                <a:latin typeface="Times New Roman" panose="02020603050405020304" pitchFamily="18" charset="0"/>
                <a:cs typeface="Times New Roman" panose="02020603050405020304" pitchFamily="18" charset="0"/>
              </a:rPr>
              <a:t>Operating System: </a:t>
            </a:r>
            <a:r>
              <a:rPr lang="en-US" sz="2000" dirty="0" smtClean="0">
                <a:latin typeface="Times New Roman" panose="02020603050405020304" pitchFamily="18" charset="0"/>
                <a:cs typeface="Times New Roman" panose="02020603050405020304" pitchFamily="18" charset="0"/>
              </a:rPr>
              <a:t>Windows / Linux / </a:t>
            </a:r>
            <a:r>
              <a:rPr lang="en-US" sz="2000" dirty="0" err="1" smtClean="0">
                <a:latin typeface="Times New Roman" panose="02020603050405020304" pitchFamily="18" charset="0"/>
                <a:cs typeface="Times New Roman" panose="02020603050405020304" pitchFamily="18" charset="0"/>
              </a:rPr>
              <a:t>macOS</a:t>
            </a:r>
            <a:endParaRPr lang="en-US" sz="2000" dirty="0" smtClean="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Programming Language</a:t>
            </a:r>
            <a:r>
              <a:rPr lang="en-US" sz="2000" dirty="0" smtClean="0">
                <a:latin typeface="Times New Roman" panose="02020603050405020304" pitchFamily="18" charset="0"/>
                <a:cs typeface="Times New Roman" panose="02020603050405020304" pitchFamily="18" charset="0"/>
              </a:rPr>
              <a:t>: Python 3.8+</a:t>
            </a:r>
          </a:p>
          <a:p>
            <a:pPr algn="just"/>
            <a:r>
              <a:rPr lang="en-US" sz="2000" b="1" dirty="0" smtClean="0">
                <a:latin typeface="Times New Roman" panose="02020603050405020304" pitchFamily="18" charset="0"/>
                <a:cs typeface="Times New Roman" panose="02020603050405020304" pitchFamily="18" charset="0"/>
              </a:rPr>
              <a:t>Libraries</a:t>
            </a:r>
            <a:r>
              <a:rPr lang="en-US" sz="2000" dirty="0" smtClean="0">
                <a:latin typeface="Times New Roman" panose="02020603050405020304" pitchFamily="18" charset="0"/>
                <a:cs typeface="Times New Roman" panose="02020603050405020304" pitchFamily="18" charset="0"/>
              </a:rPr>
              <a:t>: </a:t>
            </a:r>
            <a:r>
              <a:rPr lang="en-US" sz="2000" dirty="0" err="1" smtClean="0">
                <a:latin typeface="Times New Roman" panose="02020603050405020304" pitchFamily="18" charset="0"/>
                <a:cs typeface="Times New Roman" panose="02020603050405020304" pitchFamily="18" charset="0"/>
              </a:rPr>
              <a:t>NumPy</a:t>
            </a:r>
            <a:r>
              <a:rPr lang="en-US" sz="2000" dirty="0" smtClean="0">
                <a:latin typeface="Times New Roman" panose="02020603050405020304" pitchFamily="18" charset="0"/>
                <a:cs typeface="Times New Roman" panose="02020603050405020304" pitchFamily="18" charset="0"/>
              </a:rPr>
              <a:t>, Pandas,</a:t>
            </a:r>
          </a:p>
          <a:p>
            <a:pPr algn="just"/>
            <a:r>
              <a:rPr lang="en-US" sz="2000" dirty="0" err="1" smtClean="0">
                <a:latin typeface="Times New Roman" panose="02020603050405020304" pitchFamily="18" charset="0"/>
                <a:cs typeface="Times New Roman" panose="02020603050405020304" pitchFamily="18" charset="0"/>
              </a:rPr>
              <a:t>Scikit</a:t>
            </a:r>
            <a:r>
              <a:rPr lang="en-US" sz="2000" dirty="0" smtClean="0">
                <a:latin typeface="Times New Roman" panose="02020603050405020304" pitchFamily="18" charset="0"/>
                <a:cs typeface="Times New Roman" panose="02020603050405020304" pitchFamily="18" charset="0"/>
              </a:rPr>
              <a:t>-learn, </a:t>
            </a:r>
            <a:r>
              <a:rPr lang="en-US" sz="2000" dirty="0" err="1" smtClean="0">
                <a:latin typeface="Times New Roman" panose="02020603050405020304" pitchFamily="18" charset="0"/>
                <a:cs typeface="Times New Roman" panose="02020603050405020304" pitchFamily="18" charset="0"/>
              </a:rPr>
              <a:t>Matplotlib</a:t>
            </a:r>
            <a:r>
              <a:rPr lang="en-US" sz="2000" dirty="0" smtClean="0">
                <a:latin typeface="Times New Roman" panose="02020603050405020304" pitchFamily="18" charset="0"/>
                <a:cs typeface="Times New Roman" panose="02020603050405020304" pitchFamily="18" charset="0"/>
              </a:rPr>
              <a:t>, </a:t>
            </a:r>
            <a:r>
              <a:rPr lang="en-US" sz="2000" dirty="0" err="1" smtClean="0">
                <a:latin typeface="Times New Roman" panose="02020603050405020304" pitchFamily="18" charset="0"/>
                <a:cs typeface="Times New Roman" panose="02020603050405020304" pitchFamily="18" charset="0"/>
              </a:rPr>
              <a:t>Seaborn</a:t>
            </a:r>
            <a:endParaRPr lang="en-US" sz="2000" dirty="0" smtClean="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Development Environment:</a:t>
            </a:r>
          </a:p>
          <a:p>
            <a:pPr algn="just"/>
            <a:r>
              <a:rPr lang="en-US" sz="2000" dirty="0" err="1" smtClean="0">
                <a:latin typeface="Times New Roman" panose="02020603050405020304" pitchFamily="18" charset="0"/>
                <a:cs typeface="Times New Roman" panose="02020603050405020304" pitchFamily="18" charset="0"/>
              </a:rPr>
              <a:t>Jupyter</a:t>
            </a:r>
            <a:r>
              <a:rPr lang="en-US" sz="2000" dirty="0" smtClean="0">
                <a:latin typeface="Times New Roman" panose="02020603050405020304" pitchFamily="18" charset="0"/>
                <a:cs typeface="Times New Roman" panose="02020603050405020304" pitchFamily="18" charset="0"/>
              </a:rPr>
              <a:t> Notebook or Google </a:t>
            </a:r>
            <a:r>
              <a:rPr lang="en-US" sz="2000" dirty="0" err="1" smtClean="0">
                <a:latin typeface="Times New Roman" panose="02020603050405020304" pitchFamily="18" charset="0"/>
                <a:cs typeface="Times New Roman" panose="02020603050405020304" pitchFamily="18" charset="0"/>
              </a:rPr>
              <a:t>Colab</a:t>
            </a:r>
            <a:endParaRPr lang="en-US" sz="20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6963CE67-B665-C062-4108-58FF9275814B}"/>
              </a:ext>
            </a:extLst>
          </p:cNvPr>
          <p:cNvSpPr txBox="1"/>
          <p:nvPr/>
        </p:nvSpPr>
        <p:spPr>
          <a:xfrm>
            <a:off x="5980256" y="1295400"/>
            <a:ext cx="6094476" cy="4616648"/>
          </a:xfrm>
          <a:prstGeom prst="rect">
            <a:avLst/>
          </a:prstGeom>
          <a:noFill/>
        </p:spPr>
        <p:txBody>
          <a:bodyPr wrap="square">
            <a:spAutoFit/>
          </a:bodyPr>
          <a:lstStyle/>
          <a:p>
            <a:pPr algn="just"/>
            <a:r>
              <a:rPr lang="en-US" sz="2200" b="1" dirty="0">
                <a:latin typeface="Times New Roman" panose="02020603050405020304" pitchFamily="18" charset="0"/>
                <a:cs typeface="Times New Roman" panose="02020603050405020304" pitchFamily="18" charset="0"/>
              </a:rPr>
              <a:t>Hardware Specs:</a:t>
            </a:r>
            <a:endParaRPr lang="en-US" sz="2200" dirty="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Processor</a:t>
            </a:r>
            <a:r>
              <a:rPr lang="en-US" sz="2000" dirty="0" smtClean="0">
                <a:latin typeface="Times New Roman" panose="02020603050405020304" pitchFamily="18" charset="0"/>
                <a:cs typeface="Times New Roman" panose="02020603050405020304" pitchFamily="18" charset="0"/>
              </a:rPr>
              <a:t>: Intel Core i5 or higher</a:t>
            </a:r>
          </a:p>
          <a:p>
            <a:pPr algn="just"/>
            <a:r>
              <a:rPr lang="en-US" sz="2000" b="1" dirty="0" smtClean="0">
                <a:latin typeface="Times New Roman" panose="02020603050405020304" pitchFamily="18" charset="0"/>
                <a:cs typeface="Times New Roman" panose="02020603050405020304" pitchFamily="18" charset="0"/>
              </a:rPr>
              <a:t>RAM: </a:t>
            </a:r>
            <a:r>
              <a:rPr lang="en-US" sz="2000" dirty="0" smtClean="0">
                <a:latin typeface="Times New Roman" panose="02020603050405020304" pitchFamily="18" charset="0"/>
                <a:cs typeface="Times New Roman" panose="02020603050405020304" pitchFamily="18" charset="0"/>
              </a:rPr>
              <a:t>8 GB or more</a:t>
            </a:r>
          </a:p>
          <a:p>
            <a:pPr algn="just"/>
            <a:r>
              <a:rPr lang="en-US" sz="2000" b="1" dirty="0" smtClean="0">
                <a:latin typeface="Times New Roman" panose="02020603050405020304" pitchFamily="18" charset="0"/>
                <a:cs typeface="Times New Roman" panose="02020603050405020304" pitchFamily="18" charset="0"/>
              </a:rPr>
              <a:t>Storage</a:t>
            </a:r>
            <a:r>
              <a:rPr lang="en-US" sz="2000" dirty="0" smtClean="0">
                <a:latin typeface="Times New Roman" panose="02020603050405020304" pitchFamily="18" charset="0"/>
                <a:cs typeface="Times New Roman" panose="02020603050405020304" pitchFamily="18" charset="0"/>
              </a:rPr>
              <a:t>: Minimum 2 GB free space</a:t>
            </a:r>
          </a:p>
          <a:p>
            <a:pPr algn="just"/>
            <a:r>
              <a:rPr lang="en-US" sz="2000" b="1" dirty="0" smtClean="0">
                <a:latin typeface="Times New Roman" panose="02020603050405020304" pitchFamily="18" charset="0"/>
                <a:cs typeface="Times New Roman" panose="02020603050405020304" pitchFamily="18" charset="0"/>
              </a:rPr>
              <a:t>GPU</a:t>
            </a:r>
            <a:r>
              <a:rPr lang="en-US" sz="2000" dirty="0" smtClean="0">
                <a:latin typeface="Times New Roman" panose="02020603050405020304" pitchFamily="18" charset="0"/>
                <a:cs typeface="Times New Roman" panose="02020603050405020304" pitchFamily="18" charset="0"/>
              </a:rPr>
              <a:t>: NVIDIA CUDA-enabled GPU for faster model training</a:t>
            </a:r>
            <a:endParaRPr lang="en-US" sz="2000" dirty="0">
              <a:latin typeface="Times New Roman" panose="02020603050405020304" pitchFamily="18" charset="0"/>
              <a:cs typeface="Times New Roman" panose="02020603050405020304" pitchFamily="18" charset="0"/>
            </a:endParaRPr>
          </a:p>
          <a:p>
            <a:pPr algn="just"/>
            <a:endParaRPr lang="en-US" sz="2200" dirty="0">
              <a:latin typeface="Times New Roman" panose="02020603050405020304" pitchFamily="18" charset="0"/>
              <a:cs typeface="Times New Roman" panose="02020603050405020304" pitchFamily="18" charset="0"/>
            </a:endParaRPr>
          </a:p>
          <a:p>
            <a:pPr algn="just"/>
            <a:r>
              <a:rPr lang="en-US" sz="2200" b="1" dirty="0" smtClean="0">
                <a:latin typeface="Times New Roman" panose="02020603050405020304" pitchFamily="18" charset="0"/>
                <a:cs typeface="Times New Roman" panose="02020603050405020304" pitchFamily="18" charset="0"/>
              </a:rPr>
              <a:t>Challenges </a:t>
            </a:r>
            <a:r>
              <a:rPr lang="en-US" sz="2200" b="1" dirty="0">
                <a:latin typeface="Times New Roman" panose="02020603050405020304" pitchFamily="18" charset="0"/>
                <a:cs typeface="Times New Roman" panose="02020603050405020304" pitchFamily="18" charset="0"/>
              </a:rPr>
              <a:t>&amp; </a:t>
            </a:r>
            <a:r>
              <a:rPr lang="en-US" sz="2200" b="1" dirty="0" smtClean="0">
                <a:latin typeface="Times New Roman" panose="02020603050405020304" pitchFamily="18" charset="0"/>
                <a:cs typeface="Times New Roman" panose="02020603050405020304" pitchFamily="18" charset="0"/>
              </a:rPr>
              <a:t>Solutions:</a:t>
            </a:r>
          </a:p>
          <a:p>
            <a:pPr algn="just"/>
            <a:r>
              <a:rPr lang="en-US" b="1" dirty="0" smtClean="0">
                <a:latin typeface="Times New Roman" panose="02020603050405020304" pitchFamily="18" charset="0"/>
                <a:cs typeface="Times New Roman" panose="02020603050405020304" pitchFamily="18" charset="0"/>
              </a:rPr>
              <a:t>Challenge1: </a:t>
            </a:r>
            <a:r>
              <a:rPr lang="en-US" dirty="0" smtClean="0">
                <a:latin typeface="Times New Roman" panose="02020603050405020304" pitchFamily="18" charset="0"/>
                <a:cs typeface="Times New Roman" panose="02020603050405020304" pitchFamily="18" charset="0"/>
              </a:rPr>
              <a:t>Missing and inconsistent data affected model accuracy.</a:t>
            </a:r>
          </a:p>
          <a:p>
            <a:pPr algn="just"/>
            <a:r>
              <a:rPr lang="en-US" dirty="0" smtClean="0">
                <a:latin typeface="Times New Roman" panose="02020603050405020304" pitchFamily="18" charset="0"/>
                <a:cs typeface="Times New Roman" panose="02020603050405020304" pitchFamily="18" charset="0"/>
              </a:rPr>
              <a:t>Solution: Applied data cleaning, encoding, and normalization techniques.</a:t>
            </a:r>
          </a:p>
          <a:p>
            <a:pPr algn="just"/>
            <a:r>
              <a:rPr lang="en-US" b="1" dirty="0" smtClean="0">
                <a:latin typeface="Times New Roman" panose="02020603050405020304" pitchFamily="18" charset="0"/>
                <a:cs typeface="Times New Roman" panose="02020603050405020304" pitchFamily="18" charset="0"/>
              </a:rPr>
              <a:t>Challenge2: </a:t>
            </a:r>
            <a:r>
              <a:rPr lang="en-US" dirty="0" smtClean="0">
                <a:latin typeface="Times New Roman" panose="02020603050405020304" pitchFamily="18" charset="0"/>
                <a:cs typeface="Times New Roman" panose="02020603050405020304" pitchFamily="18" charset="0"/>
              </a:rPr>
              <a:t>Model overfitting and low accuracy during testing.</a:t>
            </a:r>
          </a:p>
          <a:p>
            <a:pPr algn="just"/>
            <a:r>
              <a:rPr lang="en-US" dirty="0" smtClean="0">
                <a:latin typeface="Times New Roman" panose="02020603050405020304" pitchFamily="18" charset="0"/>
                <a:cs typeface="Times New Roman" panose="02020603050405020304" pitchFamily="18" charset="0"/>
              </a:rPr>
              <a:t>Solution: Used cross-validation, parameter tuning, and </a:t>
            </a:r>
            <a:r>
              <a:rPr lang="en-US" dirty="0" err="1" smtClean="0">
                <a:latin typeface="Times New Roman" panose="02020603050405020304" pitchFamily="18" charset="0"/>
                <a:cs typeface="Times New Roman" panose="02020603050405020304" pitchFamily="18" charset="0"/>
              </a:rPr>
              <a:t>Colab</a:t>
            </a:r>
            <a:r>
              <a:rPr lang="en-US" dirty="0" smtClean="0">
                <a:latin typeface="Times New Roman" panose="02020603050405020304" pitchFamily="18" charset="0"/>
                <a:cs typeface="Times New Roman" panose="02020603050405020304" pitchFamily="18" charset="0"/>
              </a:rPr>
              <a:t> GPU for efficient training</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13038B5A-5EF9-1470-B1C3-680D747D6E52}"/>
              </a:ext>
            </a:extLst>
          </p:cNvPr>
          <p:cNvCxnSpPr/>
          <p:nvPr/>
        </p:nvCxnSpPr>
        <p:spPr>
          <a:xfrm>
            <a:off x="0" y="1143000"/>
            <a:ext cx="12192000" cy="0"/>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E6B5718-9887-84B1-60CE-7AD5B01F496B}"/>
              </a:ext>
            </a:extLst>
          </p:cNvPr>
          <p:cNvCxnSpPr/>
          <p:nvPr/>
        </p:nvCxnSpPr>
        <p:spPr>
          <a:xfrm>
            <a:off x="0" y="6019800"/>
            <a:ext cx="12192000" cy="0"/>
          </a:xfrm>
          <a:prstGeom prst="line">
            <a:avLst/>
          </a:prstGeom>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66F58CE4-789D-8F50-73CD-947377767912}"/>
              </a:ext>
            </a:extLst>
          </p:cNvPr>
          <p:cNvCxnSpPr/>
          <p:nvPr/>
        </p:nvCxnSpPr>
        <p:spPr>
          <a:xfrm>
            <a:off x="5827410" y="1143000"/>
            <a:ext cx="0" cy="4876800"/>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2EDAA480-7055-E5E5-75C2-3E8BE7186C81}"/>
              </a:ext>
            </a:extLst>
          </p:cNvPr>
          <p:cNvCxnSpPr/>
          <p:nvPr/>
        </p:nvCxnSpPr>
        <p:spPr>
          <a:xfrm>
            <a:off x="0" y="3581400"/>
            <a:ext cx="58274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8E98E52-C0AD-C58F-444B-E1A39495856C}"/>
              </a:ext>
            </a:extLst>
          </p:cNvPr>
          <p:cNvCxnSpPr/>
          <p:nvPr/>
        </p:nvCxnSpPr>
        <p:spPr>
          <a:xfrm>
            <a:off x="5827410" y="3581400"/>
            <a:ext cx="6364590"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5463" y="457201"/>
            <a:ext cx="10101071" cy="677106"/>
          </a:xfrm>
        </p:spPr>
        <p:txBody>
          <a:bodyPr/>
          <a:lstStyle/>
          <a:p>
            <a:r>
              <a:rPr lang="en-US" dirty="0" smtClean="0"/>
              <a:t>                  		</a:t>
            </a:r>
            <a:r>
              <a:rPr lang="en-US" sz="4000" dirty="0" smtClean="0"/>
              <a:t>Comparison</a:t>
            </a:r>
            <a:r>
              <a:rPr lang="en-US" dirty="0" smtClean="0"/>
              <a:t> </a:t>
            </a:r>
            <a:r>
              <a:rPr lang="en-US" sz="4000" dirty="0" smtClean="0"/>
              <a:t>Table</a:t>
            </a:r>
            <a:endParaRPr lang="en-IN" sz="4000" dirty="0"/>
          </a:p>
        </p:txBody>
      </p:sp>
      <p:sp>
        <p:nvSpPr>
          <p:cNvPr id="3" name="Text Placeholder 2"/>
          <p:cNvSpPr>
            <a:spLocks noGrp="1"/>
          </p:cNvSpPr>
          <p:nvPr>
            <p:ph type="body" idx="1"/>
          </p:nvPr>
        </p:nvSpPr>
        <p:spPr>
          <a:xfrm>
            <a:off x="917575" y="1730872"/>
            <a:ext cx="10228960" cy="4441328"/>
          </a:xfrm>
        </p:spPr>
        <p:txBody>
          <a:bodyPr/>
          <a:lstStyle/>
          <a:p>
            <a:endParaRPr lang="en-IN" dirty="0"/>
          </a:p>
        </p:txBody>
      </p:sp>
      <p:sp>
        <p:nvSpPr>
          <p:cNvPr id="4" name="Footer Placeholder 3"/>
          <p:cNvSpPr>
            <a:spLocks noGrp="1"/>
          </p:cNvSpPr>
          <p:nvPr>
            <p:ph type="ftr" sz="quarter" idx="5"/>
          </p:nvPr>
        </p:nvSpPr>
        <p:spPr>
          <a:xfrm>
            <a:off x="5505148" y="6451049"/>
            <a:ext cx="2343452" cy="194309"/>
          </a:xfrm>
        </p:spPr>
        <p:txBody>
          <a:bodyPr/>
          <a:lstStyle/>
          <a:p>
            <a:pPr marL="12700">
              <a:lnSpc>
                <a:spcPts val="1410"/>
              </a:lnSpc>
            </a:pPr>
            <a:r>
              <a:rPr lang="en-US" dirty="0" smtClean="0"/>
              <a:t>Batch No.DG3   Department of CSE</a:t>
            </a:r>
            <a:endParaRPr lang="en-US" spc="-25" dirty="0"/>
          </a:p>
        </p:txBody>
      </p:sp>
      <p:sp>
        <p:nvSpPr>
          <p:cNvPr id="5" name="Date Placeholder 4"/>
          <p:cNvSpPr>
            <a:spLocks noGrp="1"/>
          </p:cNvSpPr>
          <p:nvPr>
            <p:ph type="dt" sz="half" idx="6"/>
          </p:nvPr>
        </p:nvSpPr>
        <p:spPr/>
        <p:txBody>
          <a:bodyPr/>
          <a:lstStyle/>
          <a:p>
            <a:pPr marL="12700">
              <a:lnSpc>
                <a:spcPts val="1410"/>
              </a:lnSpc>
            </a:pPr>
            <a:r>
              <a:rPr lang="en-US" spc="-10" smtClean="0"/>
              <a:t>Date</a:t>
            </a:r>
            <a:endParaRPr lang="en-US" spc="-20"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19</a:t>
            </a:fld>
            <a:endParaRPr lang="en-IN" spc="-25" dirty="0"/>
          </a:p>
        </p:txBody>
      </p:sp>
      <p:graphicFrame>
        <p:nvGraphicFramePr>
          <p:cNvPr id="8" name="Table 7"/>
          <p:cNvGraphicFramePr>
            <a:graphicFrameLocks noGrp="1"/>
          </p:cNvGraphicFramePr>
          <p:nvPr>
            <p:extLst>
              <p:ext uri="{D42A27DB-BD31-4B8C-83A1-F6EECF244321}">
                <p14:modId xmlns:p14="http://schemas.microsoft.com/office/powerpoint/2010/main" val="431644109"/>
              </p:ext>
            </p:extLst>
          </p:nvPr>
        </p:nvGraphicFramePr>
        <p:xfrm>
          <a:off x="457201" y="1134307"/>
          <a:ext cx="11429999" cy="5144573"/>
        </p:xfrm>
        <a:graphic>
          <a:graphicData uri="http://schemas.openxmlformats.org/drawingml/2006/table">
            <a:tbl>
              <a:tblPr firstRow="1" bandRow="1">
                <a:tableStyleId>{69CF1AB2-1976-4502-BF36-3FF5EA218861}</a:tableStyleId>
              </a:tblPr>
              <a:tblGrid>
                <a:gridCol w="6184724">
                  <a:extLst>
                    <a:ext uri="{9D8B030D-6E8A-4147-A177-3AD203B41FA5}">
                      <a16:colId xmlns:a16="http://schemas.microsoft.com/office/drawing/2014/main" val="1595279327"/>
                    </a:ext>
                  </a:extLst>
                </a:gridCol>
                <a:gridCol w="5245275">
                  <a:extLst>
                    <a:ext uri="{9D8B030D-6E8A-4147-A177-3AD203B41FA5}">
                      <a16:colId xmlns:a16="http://schemas.microsoft.com/office/drawing/2014/main" val="3349949561"/>
                    </a:ext>
                  </a:extLst>
                </a:gridCol>
              </a:tblGrid>
              <a:tr h="389693">
                <a:tc>
                  <a:txBody>
                    <a:bodyPr/>
                    <a:lstStyle/>
                    <a:p>
                      <a:r>
                        <a:rPr lang="en-IN" dirty="0"/>
                        <a:t>Limitations in Base Paper</a:t>
                      </a:r>
                    </a:p>
                  </a:txBody>
                  <a:tcPr anchor="ctr"/>
                </a:tc>
                <a:tc>
                  <a:txBody>
                    <a:bodyPr/>
                    <a:lstStyle/>
                    <a:p>
                      <a:r>
                        <a:rPr lang="en-US" dirty="0" smtClean="0"/>
                        <a:t>How Proposed Paper Overcomes Them</a:t>
                      </a:r>
                      <a:endParaRPr lang="en-IN" dirty="0"/>
                    </a:p>
                  </a:txBody>
                  <a:tcPr/>
                </a:tc>
                <a:extLst>
                  <a:ext uri="{0D108BD9-81ED-4DB2-BD59-A6C34878D82A}">
                    <a16:rowId xmlns:a16="http://schemas.microsoft.com/office/drawing/2014/main" val="3844365122"/>
                  </a:ext>
                </a:extLst>
              </a:tr>
              <a:tr h="4469098">
                <a:tc>
                  <a:txBody>
                    <a:bodyPr/>
                    <a:lstStyle/>
                    <a:p>
                      <a:pPr marL="285750" indent="-285750">
                        <a:buFont typeface="Arial" panose="020B0604020202020204" pitchFamily="34" charset="0"/>
                        <a:buChar char="•"/>
                      </a:pPr>
                      <a:r>
                        <a:rPr lang="en-US" dirty="0" smtClean="0"/>
                        <a:t>Used traditional ML models (RF, </a:t>
                      </a:r>
                      <a:r>
                        <a:rPr lang="en-US" dirty="0" err="1" smtClean="0"/>
                        <a:t>XGBoost</a:t>
                      </a:r>
                      <a:r>
                        <a:rPr lang="en-US" dirty="0" smtClean="0"/>
                        <a:t>, SVR) with limited sequential learning.</a:t>
                      </a:r>
                    </a:p>
                    <a:p>
                      <a:pPr marL="285750" indent="-285750">
                        <a:buFont typeface="Arial" panose="020B0604020202020204" pitchFamily="34" charset="0"/>
                        <a:buChar char="•"/>
                      </a:pPr>
                      <a:r>
                        <a:rPr lang="en-US" dirty="0" smtClean="0"/>
                        <a:t>Limited ability to capture long-term temporal dependencies.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IN" dirty="0" smtClean="0"/>
                        <a:t>No bidirectional sequence modelling</a:t>
                      </a:r>
                    </a:p>
                    <a:p>
                      <a:pPr marL="285750" indent="-285750">
                        <a:buFont typeface="Arial" panose="020B0604020202020204" pitchFamily="34" charset="0"/>
                        <a:buChar char="•"/>
                      </a:pPr>
                      <a:endParaRPr lang="en-IN" dirty="0" smtClean="0"/>
                    </a:p>
                    <a:p>
                      <a:pPr marL="285750" indent="-285750">
                        <a:buFont typeface="Arial" panose="020B0604020202020204" pitchFamily="34" charset="0"/>
                        <a:buChar char="•"/>
                      </a:pPr>
                      <a:r>
                        <a:rPr lang="en-IN" dirty="0" smtClean="0"/>
                        <a:t>Limited feature exploration</a:t>
                      </a:r>
                    </a:p>
                    <a:p>
                      <a:pPr marL="285750" indent="-285750">
                        <a:buFont typeface="Arial" panose="020B0604020202020204" pitchFamily="34" charset="0"/>
                        <a:buChar char="•"/>
                      </a:pPr>
                      <a:endParaRPr lang="en-IN" dirty="0" smtClean="0"/>
                    </a:p>
                    <a:p>
                      <a:pPr marL="285750" indent="-285750">
                        <a:buFont typeface="Arial" panose="020B0604020202020204" pitchFamily="34" charset="0"/>
                        <a:buChar char="•"/>
                      </a:pPr>
                      <a:r>
                        <a:rPr lang="en-IN" dirty="0" smtClean="0"/>
                        <a:t>Basic </a:t>
                      </a:r>
                      <a:r>
                        <a:rPr lang="en-IN" dirty="0" err="1" smtClean="0"/>
                        <a:t>preprocessing</a:t>
                      </a:r>
                      <a:r>
                        <a:rPr lang="en-IN" dirty="0" smtClean="0"/>
                        <a:t> techniques</a:t>
                      </a:r>
                    </a:p>
                    <a:p>
                      <a:pPr marL="285750" indent="-285750">
                        <a:buFont typeface="Arial" panose="020B0604020202020204" pitchFamily="34" charset="0"/>
                        <a:buChar char="•"/>
                      </a:pPr>
                      <a:endParaRPr lang="en-IN" dirty="0" smtClean="0"/>
                    </a:p>
                    <a:p>
                      <a:pPr marL="285750" indent="-285750">
                        <a:buFont typeface="Arial" panose="020B0604020202020204" pitchFamily="34" charset="0"/>
                        <a:buChar char="•"/>
                      </a:pPr>
                      <a:r>
                        <a:rPr lang="en-US" dirty="0" smtClean="0"/>
                        <a:t>Evaluation focused on fewer metrics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IN" dirty="0" smtClean="0"/>
                        <a:t>Lower prediction accuracy (~94–95%)</a:t>
                      </a:r>
                    </a:p>
                    <a:p>
                      <a:pPr marL="285750" indent="-285750">
                        <a:buFont typeface="Arial" panose="020B0604020202020204" pitchFamily="34" charset="0"/>
                        <a:buChar char="•"/>
                      </a:pPr>
                      <a:r>
                        <a:rPr lang="en-US" dirty="0" smtClean="0"/>
                        <a:t>Limited focus on real-time smart railway systems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Less emphasis on deep temporal analysis</a:t>
                      </a:r>
                    </a:p>
                    <a:p>
                      <a:endParaRPr lang="en-IN" dirty="0"/>
                    </a:p>
                  </a:txBody>
                  <a:tcPr/>
                </a:tc>
                <a:tc>
                  <a:txBody>
                    <a:bodyPr/>
                    <a:lstStyle/>
                    <a:p>
                      <a:pPr marL="285750" indent="-285750">
                        <a:buFont typeface="Arial" panose="020B0604020202020204" pitchFamily="34" charset="0"/>
                        <a:buChar char="•"/>
                      </a:pPr>
                      <a:r>
                        <a:rPr lang="en-US" dirty="0" smtClean="0"/>
                        <a:t>Implemented advanced Deep Learning models (DNN, CNN, LSTM, </a:t>
                      </a:r>
                      <a:r>
                        <a:rPr lang="en-US" dirty="0" err="1" smtClean="0"/>
                        <a:t>BiLSTM</a:t>
                      </a:r>
                      <a:r>
                        <a:rPr lang="en-US" dirty="0" smtClean="0"/>
                        <a:t>).</a:t>
                      </a:r>
                    </a:p>
                    <a:p>
                      <a:pPr marL="285750" indent="-285750">
                        <a:buFont typeface="Arial" panose="020B0604020202020204" pitchFamily="34" charset="0"/>
                        <a:buChar char="•"/>
                      </a:pPr>
                      <a:r>
                        <a:rPr lang="en-US" dirty="0" smtClean="0"/>
                        <a:t>LSTM and </a:t>
                      </a:r>
                      <a:r>
                        <a:rPr lang="en-US" b="0" dirty="0" err="1" smtClean="0"/>
                        <a:t>BiLSTM</a:t>
                      </a:r>
                      <a:r>
                        <a:rPr lang="en-US" b="0" dirty="0" smtClean="0"/>
                        <a:t> effectively capture long-term and bidirectional sequence patterns</a:t>
                      </a:r>
                    </a:p>
                    <a:p>
                      <a:pPr marL="285750" indent="-285750">
                        <a:buFont typeface="Arial" panose="020B0604020202020204" pitchFamily="34" charset="0"/>
                        <a:buChar char="•"/>
                      </a:pPr>
                      <a:r>
                        <a:rPr lang="en-US" b="0" dirty="0" smtClean="0"/>
                        <a:t>Introduced </a:t>
                      </a:r>
                      <a:r>
                        <a:rPr lang="en-US" b="0" dirty="0" err="1" smtClean="0"/>
                        <a:t>BiLSTM</a:t>
                      </a:r>
                      <a:r>
                        <a:rPr lang="en-US" b="0" dirty="0" smtClean="0"/>
                        <a:t> for forward and backward dependency learning</a:t>
                      </a:r>
                    </a:p>
                    <a:p>
                      <a:pPr marL="285750" indent="-285750">
                        <a:buFont typeface="Arial" panose="020B0604020202020204" pitchFamily="34" charset="0"/>
                        <a:buChar char="•"/>
                      </a:pPr>
                      <a:r>
                        <a:rPr lang="en-US" b="0" dirty="0" smtClean="0"/>
                        <a:t>Added enriched features like weather, congestion, time-slot, and historical delays</a:t>
                      </a:r>
                    </a:p>
                    <a:p>
                      <a:pPr marL="285750" indent="-285750">
                        <a:buFont typeface="Arial" panose="020B0604020202020204" pitchFamily="34" charset="0"/>
                        <a:buChar char="•"/>
                      </a:pPr>
                      <a:r>
                        <a:rPr lang="en-US" dirty="0" smtClean="0"/>
                        <a:t>Applied detailed preprocessing including encoding, normalization, and feature construction</a:t>
                      </a:r>
                      <a:endParaRPr lang="en-US" b="0" dirty="0" smtClean="0"/>
                    </a:p>
                    <a:p>
                      <a:pPr marL="285750" indent="-285750">
                        <a:buFont typeface="Arial" panose="020B0604020202020204" pitchFamily="34" charset="0"/>
                        <a:buChar char="•"/>
                      </a:pPr>
                      <a:r>
                        <a:rPr lang="en-US" b="0" dirty="0" smtClean="0"/>
                        <a:t>Used multiple metrics: R², MAE, RMSE, and </a:t>
                      </a:r>
                      <a:r>
                        <a:rPr lang="en-US" b="0" dirty="0" err="1" smtClean="0"/>
                        <a:t>sMAPE</a:t>
                      </a:r>
                      <a:r>
                        <a:rPr lang="en-US" b="0" dirty="0" smtClean="0"/>
                        <a:t> for comprehensive </a:t>
                      </a:r>
                      <a:r>
                        <a:rPr lang="en-US" dirty="0" smtClean="0"/>
                        <a:t>comparison</a:t>
                      </a:r>
                    </a:p>
                    <a:p>
                      <a:pPr marL="285750" indent="-285750">
                        <a:buFont typeface="Arial" panose="020B0604020202020204" pitchFamily="34" charset="0"/>
                        <a:buChar char="•"/>
                      </a:pPr>
                      <a:r>
                        <a:rPr lang="en-US" dirty="0" smtClean="0"/>
                        <a:t>Achieved higher accuracy (</a:t>
                      </a:r>
                      <a:r>
                        <a:rPr lang="en-US" b="1" dirty="0" smtClean="0"/>
                        <a:t>96.17% R²</a:t>
                      </a:r>
                      <a:r>
                        <a:rPr lang="en-US" dirty="0" smtClean="0"/>
                        <a:t>)</a:t>
                      </a:r>
                    </a:p>
                    <a:p>
                      <a:pPr marL="285750" indent="-285750">
                        <a:buFont typeface="Arial" panose="020B0604020202020204" pitchFamily="34" charset="0"/>
                        <a:buChar char="•"/>
                      </a:pPr>
                      <a:r>
                        <a:rPr lang="en-US" dirty="0" smtClean="0"/>
                        <a:t>Designed framework supporting intelligent transport and smart city integration</a:t>
                      </a:r>
                    </a:p>
                    <a:p>
                      <a:pPr marL="285750" indent="-285750">
                        <a:buFont typeface="Arial" panose="020B0604020202020204" pitchFamily="34" charset="0"/>
                        <a:buChar char="•"/>
                      </a:pPr>
                      <a:r>
                        <a:rPr lang="en-IN" dirty="0" smtClean="0"/>
                        <a:t>Strong sequential </a:t>
                      </a:r>
                      <a:r>
                        <a:rPr lang="en-IN" dirty="0" err="1" smtClean="0"/>
                        <a:t>modeling</a:t>
                      </a:r>
                      <a:r>
                        <a:rPr lang="en-IN" dirty="0" smtClean="0"/>
                        <a:t> for improved delay pattern understanding</a:t>
                      </a:r>
                      <a:endParaRPr lang="en-US" dirty="0" smtClean="0"/>
                    </a:p>
                  </a:txBody>
                  <a:tcPr/>
                </a:tc>
                <a:extLst>
                  <a:ext uri="{0D108BD9-81ED-4DB2-BD59-A6C34878D82A}">
                    <a16:rowId xmlns:a16="http://schemas.microsoft.com/office/drawing/2014/main" val="2423535754"/>
                  </a:ext>
                </a:extLst>
              </a:tr>
            </a:tbl>
          </a:graphicData>
        </a:graphic>
      </p:graphicFrame>
    </p:spTree>
    <p:extLst>
      <p:ext uri="{BB962C8B-B14F-4D97-AF65-F5344CB8AC3E}">
        <p14:creationId xmlns:p14="http://schemas.microsoft.com/office/powerpoint/2010/main" val="10052819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69255" y="529843"/>
            <a:ext cx="2613025" cy="701040"/>
          </a:xfrm>
          <a:prstGeom prst="rect">
            <a:avLst/>
          </a:prstGeom>
        </p:spPr>
        <p:txBody>
          <a:bodyPr vert="horz" wrap="square" lIns="0" tIns="16510" rIns="0" bIns="0" rtlCol="0">
            <a:spAutoFit/>
          </a:bodyPr>
          <a:lstStyle/>
          <a:p>
            <a:pPr marL="12700">
              <a:lnSpc>
                <a:spcPct val="100000"/>
              </a:lnSpc>
              <a:spcBef>
                <a:spcPts val="130"/>
              </a:spcBef>
            </a:pPr>
            <a:r>
              <a:rPr spc="-10" dirty="0"/>
              <a:t>OUTLINE</a:t>
            </a:r>
          </a:p>
        </p:txBody>
      </p:sp>
      <p:sp>
        <p:nvSpPr>
          <p:cNvPr id="6" name="object 6"/>
          <p:cNvSpPr txBox="1">
            <a:spLocks noGrp="1"/>
          </p:cNvSpPr>
          <p:nvPr>
            <p:ph type="ftr" sz="quarter" idx="5"/>
          </p:nvPr>
        </p:nvSpPr>
        <p:spPr>
          <a:xfrm>
            <a:off x="5505148" y="6451049"/>
            <a:ext cx="1037796" cy="179536"/>
          </a:xfrm>
          <a:prstGeom prst="rect">
            <a:avLst/>
          </a:prstGeom>
        </p:spPr>
        <p:txBody>
          <a:bodyPr vert="horz" wrap="square" lIns="0" tIns="0" rIns="0" bIns="0" rtlCol="0">
            <a:spAutoFit/>
          </a:bodyPr>
          <a:lstStyle/>
          <a:p>
            <a:pPr marL="12700">
              <a:lnSpc>
                <a:spcPts val="1410"/>
              </a:lnSpc>
            </a:pPr>
            <a:r>
              <a:rPr lang="en-US" dirty="0" smtClean="0"/>
              <a:t>Batch No.DG3   </a:t>
            </a:r>
            <a:endParaRPr lang="en-US"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dirty="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2</a:t>
            </a:fld>
            <a:endParaRPr spc="-25" dirty="0"/>
          </a:p>
        </p:txBody>
      </p:sp>
      <p:sp>
        <p:nvSpPr>
          <p:cNvPr id="3" name="object 3"/>
          <p:cNvSpPr txBox="1"/>
          <p:nvPr/>
        </p:nvSpPr>
        <p:spPr>
          <a:xfrm>
            <a:off x="917575" y="1173924"/>
            <a:ext cx="3450590" cy="4508500"/>
          </a:xfrm>
          <a:prstGeom prst="rect">
            <a:avLst/>
          </a:prstGeom>
        </p:spPr>
        <p:txBody>
          <a:bodyPr vert="horz" wrap="square" lIns="0" tIns="62230" rIns="0" bIns="0" rtlCol="0">
            <a:spAutoFit/>
          </a:bodyPr>
          <a:lstStyle/>
          <a:p>
            <a:pPr marL="527050" indent="-514350">
              <a:lnSpc>
                <a:spcPct val="100000"/>
              </a:lnSpc>
              <a:spcBef>
                <a:spcPts val="490"/>
              </a:spcBef>
              <a:buAutoNum type="arabicPeriod"/>
              <a:tabLst>
                <a:tab pos="527050" algn="l"/>
              </a:tabLst>
            </a:pPr>
            <a:r>
              <a:rPr sz="1800" spc="-10" dirty="0">
                <a:latin typeface="Times New Roman"/>
                <a:cs typeface="Times New Roman"/>
              </a:rPr>
              <a:t>Abstract</a:t>
            </a:r>
            <a:endParaRPr sz="1800">
              <a:latin typeface="Times New Roman"/>
              <a:cs typeface="Times New Roman"/>
            </a:endParaRPr>
          </a:p>
          <a:p>
            <a:pPr marL="527050" indent="-514350">
              <a:lnSpc>
                <a:spcPct val="100000"/>
              </a:lnSpc>
              <a:spcBef>
                <a:spcPts val="390"/>
              </a:spcBef>
              <a:buAutoNum type="arabicPeriod"/>
              <a:tabLst>
                <a:tab pos="527050" algn="l"/>
              </a:tabLst>
            </a:pPr>
            <a:r>
              <a:rPr sz="1800" spc="-10" dirty="0">
                <a:latin typeface="Times New Roman"/>
                <a:cs typeface="Times New Roman"/>
              </a:rPr>
              <a:t>Introduction</a:t>
            </a:r>
            <a:endParaRPr sz="1800">
              <a:latin typeface="Times New Roman"/>
              <a:cs typeface="Times New Roman"/>
            </a:endParaRPr>
          </a:p>
          <a:p>
            <a:pPr marL="527050" indent="-514350">
              <a:lnSpc>
                <a:spcPct val="100000"/>
              </a:lnSpc>
              <a:spcBef>
                <a:spcPts val="320"/>
              </a:spcBef>
              <a:buAutoNum type="arabicPeriod"/>
              <a:tabLst>
                <a:tab pos="527050" algn="l"/>
              </a:tabLst>
            </a:pPr>
            <a:r>
              <a:rPr sz="1800" dirty="0">
                <a:latin typeface="Times New Roman"/>
                <a:cs typeface="Times New Roman"/>
              </a:rPr>
              <a:t>Literature</a:t>
            </a:r>
            <a:r>
              <a:rPr sz="1800" spc="-10" dirty="0">
                <a:latin typeface="Times New Roman"/>
                <a:cs typeface="Times New Roman"/>
              </a:rPr>
              <a:t> Survey</a:t>
            </a:r>
            <a:endParaRPr sz="1800">
              <a:latin typeface="Times New Roman"/>
              <a:cs typeface="Times New Roman"/>
            </a:endParaRPr>
          </a:p>
          <a:p>
            <a:pPr marL="527050" indent="-514350">
              <a:lnSpc>
                <a:spcPct val="100000"/>
              </a:lnSpc>
              <a:spcBef>
                <a:spcPts val="395"/>
              </a:spcBef>
              <a:buAutoNum type="arabicPeriod"/>
              <a:tabLst>
                <a:tab pos="527050" algn="l"/>
              </a:tabLst>
            </a:pPr>
            <a:r>
              <a:rPr sz="1800" dirty="0">
                <a:latin typeface="Times New Roman"/>
                <a:cs typeface="Times New Roman"/>
              </a:rPr>
              <a:t>Research</a:t>
            </a:r>
            <a:r>
              <a:rPr sz="1800" spc="-40" dirty="0">
                <a:latin typeface="Times New Roman"/>
                <a:cs typeface="Times New Roman"/>
              </a:rPr>
              <a:t> </a:t>
            </a:r>
            <a:r>
              <a:rPr sz="1800" spc="-20" dirty="0">
                <a:latin typeface="Times New Roman"/>
                <a:cs typeface="Times New Roman"/>
              </a:rPr>
              <a:t>Gaps</a:t>
            </a:r>
            <a:endParaRPr sz="1800">
              <a:latin typeface="Times New Roman"/>
              <a:cs typeface="Times New Roman"/>
            </a:endParaRPr>
          </a:p>
          <a:p>
            <a:pPr marL="527050" indent="-514350">
              <a:lnSpc>
                <a:spcPct val="100000"/>
              </a:lnSpc>
              <a:spcBef>
                <a:spcPts val="320"/>
              </a:spcBef>
              <a:buAutoNum type="arabicPeriod"/>
              <a:tabLst>
                <a:tab pos="527050" algn="l"/>
              </a:tabLst>
            </a:pPr>
            <a:r>
              <a:rPr sz="1800" dirty="0">
                <a:latin typeface="Times New Roman"/>
                <a:cs typeface="Times New Roman"/>
              </a:rPr>
              <a:t>Problem</a:t>
            </a:r>
            <a:r>
              <a:rPr sz="1800" spc="-50" dirty="0">
                <a:latin typeface="Times New Roman"/>
                <a:cs typeface="Times New Roman"/>
              </a:rPr>
              <a:t> </a:t>
            </a:r>
            <a:r>
              <a:rPr sz="1800" spc="-10" dirty="0">
                <a:latin typeface="Times New Roman"/>
                <a:cs typeface="Times New Roman"/>
              </a:rPr>
              <a:t>Statement</a:t>
            </a:r>
            <a:endParaRPr sz="1800">
              <a:latin typeface="Times New Roman"/>
              <a:cs typeface="Times New Roman"/>
            </a:endParaRPr>
          </a:p>
          <a:p>
            <a:pPr marL="527050" indent="-514350">
              <a:lnSpc>
                <a:spcPct val="100000"/>
              </a:lnSpc>
              <a:spcBef>
                <a:spcPts val="390"/>
              </a:spcBef>
              <a:buAutoNum type="arabicPeriod"/>
              <a:tabLst>
                <a:tab pos="527050" algn="l"/>
              </a:tabLst>
            </a:pPr>
            <a:r>
              <a:rPr sz="1800" spc="-10" dirty="0">
                <a:latin typeface="Times New Roman"/>
                <a:cs typeface="Times New Roman"/>
              </a:rPr>
              <a:t>Objectives</a:t>
            </a:r>
            <a:endParaRPr sz="1800">
              <a:latin typeface="Times New Roman"/>
              <a:cs typeface="Times New Roman"/>
            </a:endParaRPr>
          </a:p>
          <a:p>
            <a:pPr marL="527050" indent="-514350">
              <a:lnSpc>
                <a:spcPct val="100000"/>
              </a:lnSpc>
              <a:spcBef>
                <a:spcPts val="320"/>
              </a:spcBef>
              <a:buAutoNum type="arabicPeriod"/>
              <a:tabLst>
                <a:tab pos="527050" algn="l"/>
              </a:tabLst>
            </a:pPr>
            <a:r>
              <a:rPr sz="1800" dirty="0">
                <a:latin typeface="Times New Roman"/>
                <a:cs typeface="Times New Roman"/>
              </a:rPr>
              <a:t>Block</a:t>
            </a:r>
            <a:r>
              <a:rPr sz="1800" spc="-10" dirty="0">
                <a:latin typeface="Times New Roman"/>
                <a:cs typeface="Times New Roman"/>
              </a:rPr>
              <a:t> </a:t>
            </a:r>
            <a:r>
              <a:rPr sz="1800" dirty="0">
                <a:latin typeface="Times New Roman"/>
                <a:cs typeface="Times New Roman"/>
              </a:rPr>
              <a:t>Diagram</a:t>
            </a:r>
            <a:r>
              <a:rPr sz="1800" spc="-55" dirty="0">
                <a:latin typeface="Times New Roman"/>
                <a:cs typeface="Times New Roman"/>
              </a:rPr>
              <a:t> </a:t>
            </a:r>
            <a:r>
              <a:rPr sz="1800" dirty="0">
                <a:latin typeface="Times New Roman"/>
                <a:cs typeface="Times New Roman"/>
              </a:rPr>
              <a:t>/</a:t>
            </a:r>
            <a:r>
              <a:rPr sz="1800" spc="10" dirty="0">
                <a:latin typeface="Times New Roman"/>
                <a:cs typeface="Times New Roman"/>
              </a:rPr>
              <a:t> </a:t>
            </a:r>
            <a:r>
              <a:rPr sz="1800" dirty="0">
                <a:latin typeface="Times New Roman"/>
                <a:cs typeface="Times New Roman"/>
              </a:rPr>
              <a:t>Flow</a:t>
            </a:r>
            <a:r>
              <a:rPr sz="1800" spc="-30" dirty="0">
                <a:latin typeface="Times New Roman"/>
                <a:cs typeface="Times New Roman"/>
              </a:rPr>
              <a:t> </a:t>
            </a:r>
            <a:r>
              <a:rPr sz="1800" spc="-10" dirty="0">
                <a:latin typeface="Times New Roman"/>
                <a:cs typeface="Times New Roman"/>
              </a:rPr>
              <a:t>Diagram</a:t>
            </a:r>
            <a:endParaRPr sz="1800">
              <a:latin typeface="Times New Roman"/>
              <a:cs typeface="Times New Roman"/>
            </a:endParaRPr>
          </a:p>
          <a:p>
            <a:pPr marL="527050" indent="-514350">
              <a:lnSpc>
                <a:spcPct val="100000"/>
              </a:lnSpc>
              <a:spcBef>
                <a:spcPts val="390"/>
              </a:spcBef>
              <a:buAutoNum type="arabicPeriod"/>
              <a:tabLst>
                <a:tab pos="527050" algn="l"/>
              </a:tabLst>
            </a:pPr>
            <a:r>
              <a:rPr sz="1800" spc="-10" dirty="0">
                <a:latin typeface="Times New Roman"/>
                <a:cs typeface="Times New Roman"/>
              </a:rPr>
              <a:t>Methodology</a:t>
            </a:r>
            <a:endParaRPr sz="1800">
              <a:latin typeface="Times New Roman"/>
              <a:cs typeface="Times New Roman"/>
            </a:endParaRPr>
          </a:p>
          <a:p>
            <a:pPr marL="527050" indent="-514350">
              <a:lnSpc>
                <a:spcPct val="100000"/>
              </a:lnSpc>
              <a:spcBef>
                <a:spcPts val="320"/>
              </a:spcBef>
              <a:buAutoNum type="arabicPeriod"/>
              <a:tabLst>
                <a:tab pos="527050" algn="l"/>
              </a:tabLst>
            </a:pPr>
            <a:r>
              <a:rPr sz="1800" spc="-10" dirty="0">
                <a:latin typeface="Times New Roman"/>
                <a:cs typeface="Times New Roman"/>
              </a:rPr>
              <a:t>Implementation</a:t>
            </a:r>
            <a:endParaRPr sz="1800">
              <a:latin typeface="Times New Roman"/>
              <a:cs typeface="Times New Roman"/>
            </a:endParaRPr>
          </a:p>
          <a:p>
            <a:pPr marL="527050" indent="-514350">
              <a:lnSpc>
                <a:spcPct val="100000"/>
              </a:lnSpc>
              <a:spcBef>
                <a:spcPts val="395"/>
              </a:spcBef>
              <a:buAutoNum type="arabicPeriod"/>
              <a:tabLst>
                <a:tab pos="527050" algn="l"/>
              </a:tabLst>
            </a:pPr>
            <a:r>
              <a:rPr sz="1800" dirty="0">
                <a:latin typeface="Times New Roman"/>
                <a:cs typeface="Times New Roman"/>
              </a:rPr>
              <a:t>Results</a:t>
            </a:r>
            <a:r>
              <a:rPr sz="1800" spc="10" dirty="0">
                <a:latin typeface="Times New Roman"/>
                <a:cs typeface="Times New Roman"/>
              </a:rPr>
              <a:t> </a:t>
            </a:r>
            <a:r>
              <a:rPr sz="1800" spc="-20" dirty="0">
                <a:latin typeface="Times New Roman"/>
                <a:cs typeface="Times New Roman"/>
              </a:rPr>
              <a:t>and</a:t>
            </a:r>
            <a:r>
              <a:rPr sz="1800" spc="-90" dirty="0">
                <a:latin typeface="Times New Roman"/>
                <a:cs typeface="Times New Roman"/>
              </a:rPr>
              <a:t> </a:t>
            </a:r>
            <a:r>
              <a:rPr sz="1800" spc="-10" dirty="0">
                <a:latin typeface="Times New Roman"/>
                <a:cs typeface="Times New Roman"/>
              </a:rPr>
              <a:t>Analysis</a:t>
            </a:r>
            <a:endParaRPr sz="1800">
              <a:latin typeface="Times New Roman"/>
              <a:cs typeface="Times New Roman"/>
            </a:endParaRPr>
          </a:p>
          <a:p>
            <a:pPr marL="527050" indent="-514350">
              <a:lnSpc>
                <a:spcPct val="100000"/>
              </a:lnSpc>
              <a:spcBef>
                <a:spcPts val="315"/>
              </a:spcBef>
              <a:buAutoNum type="arabicPeriod"/>
              <a:tabLst>
                <a:tab pos="527050" algn="l"/>
              </a:tabLst>
            </a:pPr>
            <a:r>
              <a:rPr sz="1800" dirty="0">
                <a:latin typeface="Times New Roman"/>
                <a:cs typeface="Times New Roman"/>
              </a:rPr>
              <a:t>Conclusion</a:t>
            </a:r>
            <a:r>
              <a:rPr sz="1800" spc="-20" dirty="0">
                <a:latin typeface="Times New Roman"/>
                <a:cs typeface="Times New Roman"/>
              </a:rPr>
              <a:t> </a:t>
            </a:r>
            <a:r>
              <a:rPr sz="1800" dirty="0">
                <a:latin typeface="Times New Roman"/>
                <a:cs typeface="Times New Roman"/>
              </a:rPr>
              <a:t>&amp;</a:t>
            </a:r>
            <a:r>
              <a:rPr sz="1800" spc="-5" dirty="0">
                <a:latin typeface="Times New Roman"/>
                <a:cs typeface="Times New Roman"/>
              </a:rPr>
              <a:t> </a:t>
            </a:r>
            <a:r>
              <a:rPr sz="1800" dirty="0">
                <a:latin typeface="Times New Roman"/>
                <a:cs typeface="Times New Roman"/>
              </a:rPr>
              <a:t>Future </a:t>
            </a:r>
            <a:r>
              <a:rPr sz="1800" spc="-20" dirty="0">
                <a:latin typeface="Times New Roman"/>
                <a:cs typeface="Times New Roman"/>
              </a:rPr>
              <a:t>Scope</a:t>
            </a:r>
            <a:endParaRPr sz="1800">
              <a:latin typeface="Times New Roman"/>
              <a:cs typeface="Times New Roman"/>
            </a:endParaRPr>
          </a:p>
          <a:p>
            <a:pPr marL="527050" indent="-514350">
              <a:lnSpc>
                <a:spcPct val="100000"/>
              </a:lnSpc>
              <a:spcBef>
                <a:spcPts val="400"/>
              </a:spcBef>
              <a:buAutoNum type="arabicPeriod"/>
              <a:tabLst>
                <a:tab pos="527050" algn="l"/>
              </a:tabLst>
            </a:pPr>
            <a:r>
              <a:rPr sz="1800" spc="-10" dirty="0">
                <a:latin typeface="Times New Roman"/>
                <a:cs typeface="Times New Roman"/>
              </a:rPr>
              <a:t>References</a:t>
            </a:r>
            <a:endParaRPr sz="1800">
              <a:latin typeface="Times New Roman"/>
              <a:cs typeface="Times New Roman"/>
            </a:endParaRPr>
          </a:p>
          <a:p>
            <a:pPr marL="527050" indent="-514350">
              <a:lnSpc>
                <a:spcPct val="100000"/>
              </a:lnSpc>
              <a:spcBef>
                <a:spcPts val="315"/>
              </a:spcBef>
              <a:buAutoNum type="arabicPeriod"/>
              <a:tabLst>
                <a:tab pos="527050" algn="l"/>
              </a:tabLst>
            </a:pPr>
            <a:r>
              <a:rPr sz="1800" dirty="0">
                <a:latin typeface="Times New Roman"/>
                <a:cs typeface="Times New Roman"/>
              </a:rPr>
              <a:t>Question </a:t>
            </a:r>
            <a:r>
              <a:rPr sz="1800" spc="-20" dirty="0">
                <a:latin typeface="Times New Roman"/>
                <a:cs typeface="Times New Roman"/>
              </a:rPr>
              <a:t>and</a:t>
            </a:r>
            <a:r>
              <a:rPr sz="1800" spc="-75" dirty="0">
                <a:latin typeface="Times New Roman"/>
                <a:cs typeface="Times New Roman"/>
              </a:rPr>
              <a:t> </a:t>
            </a:r>
            <a:r>
              <a:rPr sz="1800" spc="-10" dirty="0">
                <a:latin typeface="Times New Roman"/>
                <a:cs typeface="Times New Roman"/>
              </a:rPr>
              <a:t>Answers</a:t>
            </a:r>
            <a:endParaRPr sz="1800">
              <a:latin typeface="Times New Roman"/>
              <a:cs typeface="Times New Roman"/>
            </a:endParaRPr>
          </a:p>
          <a:p>
            <a:pPr marL="527050" indent="-514350">
              <a:lnSpc>
                <a:spcPct val="100000"/>
              </a:lnSpc>
              <a:spcBef>
                <a:spcPts val="395"/>
              </a:spcBef>
              <a:buAutoNum type="arabicPeriod"/>
              <a:tabLst>
                <a:tab pos="527050" algn="l"/>
              </a:tabLst>
            </a:pPr>
            <a:r>
              <a:rPr sz="1800" spc="-10" dirty="0">
                <a:latin typeface="Times New Roman"/>
                <a:cs typeface="Times New Roman"/>
              </a:rPr>
              <a:t>Acknowledgements</a:t>
            </a:r>
            <a:endParaRPr sz="1800">
              <a:latin typeface="Times New Roman"/>
              <a:cs typeface="Times New Roman"/>
            </a:endParaRPr>
          </a:p>
        </p:txBody>
      </p:sp>
      <p:sp>
        <p:nvSpPr>
          <p:cNvPr id="9" name="Date Placeholder 8"/>
          <p:cNvSpPr>
            <a:spLocks noGrp="1"/>
          </p:cNvSpPr>
          <p:nvPr>
            <p:ph type="dt" sz="half" idx="6"/>
          </p:nvPr>
        </p:nvSpPr>
        <p:spPr/>
        <p:txBody>
          <a:bodyPr/>
          <a:lstStyle/>
          <a:p>
            <a:pPr marL="12700">
              <a:lnSpc>
                <a:spcPts val="1410"/>
              </a:lnSpc>
            </a:pPr>
            <a:r>
              <a:rPr lang="en-US" spc="-10" smtClean="0"/>
              <a:t>Date</a:t>
            </a:r>
            <a:endParaRPr lang="en-US" spc="-2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8AA8B5-5708-1908-3D8E-F0505A4FEB56}"/>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624A6AC-6C10-48CC-2A58-802B36751272}"/>
              </a:ext>
            </a:extLst>
          </p:cNvPr>
          <p:cNvSpPr txBox="1">
            <a:spLocks noGrp="1"/>
          </p:cNvSpPr>
          <p:nvPr>
            <p:ph type="title"/>
          </p:nvPr>
        </p:nvSpPr>
        <p:spPr>
          <a:prstGeom prst="rect">
            <a:avLst/>
          </a:prstGeom>
        </p:spPr>
        <p:txBody>
          <a:bodyPr vert="horz" wrap="square" lIns="0" tIns="262889" rIns="0" bIns="0" rtlCol="0">
            <a:spAutoFit/>
          </a:bodyPr>
          <a:lstStyle/>
          <a:p>
            <a:pPr marL="2231390">
              <a:lnSpc>
                <a:spcPct val="100000"/>
              </a:lnSpc>
              <a:spcBef>
                <a:spcPts val="130"/>
              </a:spcBef>
            </a:pPr>
            <a:r>
              <a:rPr spc="-10" dirty="0"/>
              <a:t>R</a:t>
            </a:r>
            <a:r>
              <a:rPr spc="75" dirty="0"/>
              <a:t>E</a:t>
            </a:r>
            <a:r>
              <a:rPr spc="-30" dirty="0"/>
              <a:t>S</a:t>
            </a:r>
            <a:r>
              <a:rPr spc="60" dirty="0"/>
              <a:t>U</a:t>
            </a:r>
            <a:r>
              <a:rPr spc="-445" dirty="0"/>
              <a:t>L</a:t>
            </a:r>
            <a:r>
              <a:rPr spc="5" dirty="0"/>
              <a:t>T</a:t>
            </a:r>
            <a:r>
              <a:rPr spc="35" dirty="0"/>
              <a:t>S</a:t>
            </a:r>
            <a:r>
              <a:rPr spc="-215" dirty="0"/>
              <a:t> </a:t>
            </a:r>
            <a:r>
              <a:rPr dirty="0"/>
              <a:t>&amp;</a:t>
            </a:r>
            <a:r>
              <a:rPr spc="-285" dirty="0"/>
              <a:t> </a:t>
            </a:r>
            <a:r>
              <a:rPr spc="-25" dirty="0"/>
              <a:t>ANALYSIS</a:t>
            </a:r>
          </a:p>
        </p:txBody>
      </p:sp>
      <p:sp>
        <p:nvSpPr>
          <p:cNvPr id="4" name="object 4">
            <a:extLst>
              <a:ext uri="{FF2B5EF4-FFF2-40B4-BE49-F238E27FC236}">
                <a16:creationId xmlns:a16="http://schemas.microsoft.com/office/drawing/2014/main" id="{2683954A-E5F9-8B9A-8F2D-500C6138B6A9}"/>
              </a:ext>
            </a:extLst>
          </p:cNvPr>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a:extLst>
              <a:ext uri="{FF2B5EF4-FFF2-40B4-BE49-F238E27FC236}">
                <a16:creationId xmlns:a16="http://schemas.microsoft.com/office/drawing/2014/main" id="{AEEB42D2-F56D-A85B-E99C-92ABC0D14606}"/>
              </a:ext>
            </a:extLst>
          </p:cNvPr>
          <p:cNvSpPr txBox="1">
            <a:spLocks noGrp="1"/>
          </p:cNvSpPr>
          <p:nvPr>
            <p:ph type="ftr" sz="quarter" idx="5"/>
          </p:nvPr>
        </p:nvSpPr>
        <p:spPr>
          <a:xfrm>
            <a:off x="5410200" y="6451049"/>
            <a:ext cx="990600"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a:extLst>
              <a:ext uri="{FF2B5EF4-FFF2-40B4-BE49-F238E27FC236}">
                <a16:creationId xmlns:a16="http://schemas.microsoft.com/office/drawing/2014/main" id="{4FFF3092-4AEB-E9C7-FCDD-C16BD67788D8}"/>
              </a:ext>
            </a:extLst>
          </p:cNvPr>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a:extLst>
              <a:ext uri="{FF2B5EF4-FFF2-40B4-BE49-F238E27FC236}">
                <a16:creationId xmlns:a16="http://schemas.microsoft.com/office/drawing/2014/main" id="{CC9F7399-A653-4273-405B-70F10B58C404}"/>
              </a:ext>
            </a:extLst>
          </p:cNvPr>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20</a:t>
            </a:fld>
            <a:endParaRPr spc="-25" dirty="0"/>
          </a:p>
        </p:txBody>
      </p:sp>
      <p:sp>
        <p:nvSpPr>
          <p:cNvPr id="12" name="TextBox 11">
            <a:extLst>
              <a:ext uri="{FF2B5EF4-FFF2-40B4-BE49-F238E27FC236}">
                <a16:creationId xmlns:a16="http://schemas.microsoft.com/office/drawing/2014/main" id="{D353E7C0-3DC0-FDBE-E73B-151A342D6005}"/>
              </a:ext>
            </a:extLst>
          </p:cNvPr>
          <p:cNvSpPr txBox="1"/>
          <p:nvPr/>
        </p:nvSpPr>
        <p:spPr>
          <a:xfrm>
            <a:off x="5188203" y="1483468"/>
            <a:ext cx="6775197" cy="4278094"/>
          </a:xfrm>
          <a:prstGeom prst="rect">
            <a:avLst/>
          </a:prstGeom>
          <a:noFill/>
        </p:spPr>
        <p:txBody>
          <a:bodyPr wrap="square">
            <a:spAutoFit/>
          </a:bodyPr>
          <a:lstStyle/>
          <a:p>
            <a:pPr marL="285750" indent="-285750" algn="just">
              <a:buFont typeface="Arial" panose="020B0604020202020204" pitchFamily="34" charset="0"/>
              <a:buChar char="•"/>
            </a:pPr>
            <a:r>
              <a:rPr lang="en-US" dirty="0" smtClean="0"/>
              <a:t>The feature importance graphs for </a:t>
            </a:r>
            <a:r>
              <a:rPr lang="en-US" b="1" dirty="0" smtClean="0"/>
              <a:t>DNN, CNN, LSTM, and </a:t>
            </a:r>
            <a:r>
              <a:rPr lang="en-US" b="1" dirty="0" err="1" smtClean="0"/>
              <a:t>BiLSTM</a:t>
            </a:r>
            <a:r>
              <a:rPr lang="en-US" dirty="0" smtClean="0"/>
              <a:t> models highlight the top 20 influential features affecting train delay prediction.</a:t>
            </a:r>
          </a:p>
          <a:p>
            <a:pPr marL="285750" indent="-285750" algn="just">
              <a:buFont typeface="Arial" panose="020B0604020202020204" pitchFamily="34" charset="0"/>
              <a:buChar char="•"/>
            </a:pPr>
            <a:r>
              <a:rPr lang="en-US" dirty="0" smtClean="0"/>
              <a:t>Across all models, the </a:t>
            </a:r>
            <a:r>
              <a:rPr lang="en-US" b="1" dirty="0" smtClean="0"/>
              <a:t>“Distance Between Stations (km)”</a:t>
            </a:r>
            <a:r>
              <a:rPr lang="en-US" dirty="0" smtClean="0"/>
              <a:t> emerged as the most dominant feature, followed by </a:t>
            </a:r>
            <a:r>
              <a:rPr lang="en-US" b="1" dirty="0" smtClean="0"/>
              <a:t>weather conditions</a:t>
            </a:r>
            <a:r>
              <a:rPr lang="en-US" dirty="0" smtClean="0"/>
              <a:t> (clear, foggy, rainy), </a:t>
            </a:r>
            <a:r>
              <a:rPr lang="en-US" b="1" dirty="0" smtClean="0"/>
              <a:t>day of the week</a:t>
            </a:r>
            <a:r>
              <a:rPr lang="en-US" dirty="0" smtClean="0"/>
              <a:t>, and </a:t>
            </a:r>
            <a:r>
              <a:rPr lang="en-US" b="1" dirty="0" smtClean="0"/>
              <a:t>time of day</a:t>
            </a:r>
            <a:r>
              <a:rPr lang="en-US" dirty="0" smtClean="0"/>
              <a:t> variables.</a:t>
            </a:r>
          </a:p>
          <a:p>
            <a:pPr marL="285750" indent="-285750" algn="just">
              <a:buFont typeface="Arial" panose="020B0604020202020204" pitchFamily="34" charset="0"/>
              <a:buChar char="•"/>
            </a:pPr>
            <a:r>
              <a:rPr lang="en-US" dirty="0" smtClean="0"/>
              <a:t>This analysis shows that both </a:t>
            </a:r>
            <a:r>
              <a:rPr lang="en-US" b="1" dirty="0" smtClean="0"/>
              <a:t>spatial (distance)</a:t>
            </a:r>
            <a:r>
              <a:rPr lang="en-US" dirty="0" smtClean="0"/>
              <a:t> and </a:t>
            </a:r>
            <a:r>
              <a:rPr lang="en-US" b="1" dirty="0" smtClean="0"/>
              <a:t>environmental (weather)</a:t>
            </a:r>
            <a:r>
              <a:rPr lang="en-US" dirty="0" smtClean="0"/>
              <a:t> factors play a major role in delay forecasting, confirming the models’ ability to capture real-world operational dependencies.</a:t>
            </a:r>
          </a:p>
          <a:p>
            <a:pPr marL="285750" indent="-285750" algn="just">
              <a:buFont typeface="Arial" panose="020B0604020202020204" pitchFamily="34" charset="0"/>
              <a:buChar char="•"/>
            </a:pPr>
            <a:r>
              <a:rPr lang="en-US" dirty="0" smtClean="0"/>
              <a:t>Among all, the </a:t>
            </a:r>
            <a:r>
              <a:rPr lang="en-US" b="1" dirty="0" err="1" smtClean="0"/>
              <a:t>BiLSTM</a:t>
            </a:r>
            <a:r>
              <a:rPr lang="en-US" b="1" dirty="0" smtClean="0"/>
              <a:t> model</a:t>
            </a:r>
            <a:r>
              <a:rPr lang="en-US" dirty="0" smtClean="0"/>
              <a:t> demonstrated superior feature sensitivity and learning depth, enabling it to achieve the highest prediction accuracy and lowest error rates across evaluation metrics</a:t>
            </a:r>
            <a:r>
              <a:rPr lang="en-US" sz="2000" dirty="0" smtClean="0"/>
              <a:t>.</a:t>
            </a:r>
            <a:endParaRPr lang="en-US" sz="2000"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1371600"/>
            <a:ext cx="5035803" cy="4700239"/>
          </a:xfrm>
          <a:prstGeom prst="rect">
            <a:avLst/>
          </a:prstGeom>
        </p:spPr>
      </p:pic>
    </p:spTree>
    <p:extLst>
      <p:ext uri="{BB962C8B-B14F-4D97-AF65-F5344CB8AC3E}">
        <p14:creationId xmlns:p14="http://schemas.microsoft.com/office/powerpoint/2010/main" val="28176981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98518A-6977-167A-8D98-00A49CC0730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6EE7055-B76C-EE6F-08CC-92E7EE7300B8}"/>
              </a:ext>
            </a:extLst>
          </p:cNvPr>
          <p:cNvSpPr txBox="1">
            <a:spLocks noGrp="1"/>
          </p:cNvSpPr>
          <p:nvPr>
            <p:ph type="title"/>
          </p:nvPr>
        </p:nvSpPr>
        <p:spPr>
          <a:prstGeom prst="rect">
            <a:avLst/>
          </a:prstGeom>
        </p:spPr>
        <p:txBody>
          <a:bodyPr vert="horz" wrap="square" lIns="0" tIns="262889" rIns="0" bIns="0" rtlCol="0">
            <a:spAutoFit/>
          </a:bodyPr>
          <a:lstStyle/>
          <a:p>
            <a:pPr marL="2231390">
              <a:lnSpc>
                <a:spcPct val="100000"/>
              </a:lnSpc>
              <a:spcBef>
                <a:spcPts val="130"/>
              </a:spcBef>
            </a:pPr>
            <a:r>
              <a:rPr spc="-10" dirty="0"/>
              <a:t>R</a:t>
            </a:r>
            <a:r>
              <a:rPr spc="75" dirty="0"/>
              <a:t>E</a:t>
            </a:r>
            <a:r>
              <a:rPr spc="-30" dirty="0"/>
              <a:t>S</a:t>
            </a:r>
            <a:r>
              <a:rPr spc="60" dirty="0"/>
              <a:t>U</a:t>
            </a:r>
            <a:r>
              <a:rPr spc="-445" dirty="0"/>
              <a:t>L</a:t>
            </a:r>
            <a:r>
              <a:rPr spc="5" dirty="0"/>
              <a:t>T</a:t>
            </a:r>
            <a:r>
              <a:rPr spc="35" dirty="0"/>
              <a:t>S</a:t>
            </a:r>
            <a:r>
              <a:rPr spc="-215" dirty="0"/>
              <a:t> </a:t>
            </a:r>
            <a:r>
              <a:rPr dirty="0"/>
              <a:t>&amp;</a:t>
            </a:r>
            <a:r>
              <a:rPr spc="-285" dirty="0"/>
              <a:t> </a:t>
            </a:r>
            <a:r>
              <a:rPr spc="-25" dirty="0"/>
              <a:t>ANALYSIS</a:t>
            </a:r>
          </a:p>
        </p:txBody>
      </p:sp>
      <p:sp>
        <p:nvSpPr>
          <p:cNvPr id="4" name="object 4">
            <a:extLst>
              <a:ext uri="{FF2B5EF4-FFF2-40B4-BE49-F238E27FC236}">
                <a16:creationId xmlns:a16="http://schemas.microsoft.com/office/drawing/2014/main" id="{444C7190-8F23-7E3D-3258-59ECE8BB40BE}"/>
              </a:ext>
            </a:extLst>
          </p:cNvPr>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a:extLst>
              <a:ext uri="{FF2B5EF4-FFF2-40B4-BE49-F238E27FC236}">
                <a16:creationId xmlns:a16="http://schemas.microsoft.com/office/drawing/2014/main" id="{3C5C05E2-116E-9B2A-A763-5B1B6F1C4987}"/>
              </a:ext>
            </a:extLst>
          </p:cNvPr>
          <p:cNvSpPr txBox="1">
            <a:spLocks noGrp="1"/>
          </p:cNvSpPr>
          <p:nvPr>
            <p:ph type="ftr" sz="quarter" idx="5"/>
          </p:nvPr>
        </p:nvSpPr>
        <p:spPr>
          <a:xfrm>
            <a:off x="5505148" y="6451049"/>
            <a:ext cx="971852"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a:extLst>
              <a:ext uri="{FF2B5EF4-FFF2-40B4-BE49-F238E27FC236}">
                <a16:creationId xmlns:a16="http://schemas.microsoft.com/office/drawing/2014/main" id="{4AEB3C56-44F1-46F5-D60B-34645CDE98C2}"/>
              </a:ext>
            </a:extLst>
          </p:cNvPr>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a:extLst>
              <a:ext uri="{FF2B5EF4-FFF2-40B4-BE49-F238E27FC236}">
                <a16:creationId xmlns:a16="http://schemas.microsoft.com/office/drawing/2014/main" id="{C4811474-3062-D6CB-ED56-6304320ACB42}"/>
              </a:ext>
            </a:extLst>
          </p:cNvPr>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21</a:t>
            </a:fld>
            <a:endParaRPr spc="-25" dirty="0"/>
          </a:p>
        </p:txBody>
      </p:sp>
      <p:sp>
        <p:nvSpPr>
          <p:cNvPr id="12" name="TextBox 11">
            <a:extLst>
              <a:ext uri="{FF2B5EF4-FFF2-40B4-BE49-F238E27FC236}">
                <a16:creationId xmlns:a16="http://schemas.microsoft.com/office/drawing/2014/main" id="{7C7EAB21-4A9D-B3CA-C9C2-D3395F590F56}"/>
              </a:ext>
            </a:extLst>
          </p:cNvPr>
          <p:cNvSpPr txBox="1"/>
          <p:nvPr/>
        </p:nvSpPr>
        <p:spPr>
          <a:xfrm>
            <a:off x="5132618" y="1720840"/>
            <a:ext cx="6754582" cy="3785652"/>
          </a:xfrm>
          <a:prstGeom prst="rect">
            <a:avLst/>
          </a:prstGeom>
          <a:noFill/>
        </p:spPr>
        <p:txBody>
          <a:bodyPr wrap="square">
            <a:spAutoFit/>
          </a:bodyPr>
          <a:lstStyle/>
          <a:p>
            <a:pPr algn="just">
              <a:buFont typeface="Arial" panose="020B0604020202020204" pitchFamily="34" charset="0"/>
              <a:buChar char="•"/>
            </a:pPr>
            <a:r>
              <a:rPr lang="en-US" sz="2000" dirty="0" smtClean="0"/>
              <a:t>The bar chart compares the performance of CNN, LSTM, DNN, and </a:t>
            </a:r>
            <a:r>
              <a:rPr lang="en-US" sz="2000" dirty="0" err="1" smtClean="0"/>
              <a:t>BiLSTM</a:t>
            </a:r>
            <a:r>
              <a:rPr lang="en-US" sz="2000" dirty="0" smtClean="0"/>
              <a:t> models using key metrics — R² (%), MAE, RMSE, </a:t>
            </a:r>
            <a:r>
              <a:rPr lang="en-US" sz="2000" dirty="0" err="1" smtClean="0"/>
              <a:t>sMAPE</a:t>
            </a:r>
            <a:r>
              <a:rPr lang="en-US" sz="2000" dirty="0" smtClean="0"/>
              <a:t> (%), and CPU Time (s).</a:t>
            </a:r>
          </a:p>
          <a:p>
            <a:pPr algn="just">
              <a:buFont typeface="Arial" panose="020B0604020202020204" pitchFamily="34" charset="0"/>
              <a:buChar char="•"/>
            </a:pPr>
            <a:endParaRPr lang="en-US" sz="2000" dirty="0" smtClean="0"/>
          </a:p>
          <a:p>
            <a:pPr algn="just">
              <a:buFont typeface="Arial" panose="020B0604020202020204" pitchFamily="34" charset="0"/>
              <a:buChar char="•"/>
            </a:pPr>
            <a:r>
              <a:rPr lang="en-US" sz="2000" dirty="0" smtClean="0"/>
              <a:t>Among all models, </a:t>
            </a:r>
            <a:r>
              <a:rPr lang="en-US" sz="2000" dirty="0" err="1" smtClean="0"/>
              <a:t>BiLSTM</a:t>
            </a:r>
            <a:r>
              <a:rPr lang="en-US" sz="2000" dirty="0" smtClean="0"/>
              <a:t> achieved the highest R² (96.17%) and lowest RMSE (40.8) and MAE (28.42), indicating superior prediction accuracy and reliability.</a:t>
            </a:r>
          </a:p>
          <a:p>
            <a:pPr algn="just">
              <a:buFont typeface="Arial" panose="020B0604020202020204" pitchFamily="34" charset="0"/>
              <a:buChar char="•"/>
            </a:pPr>
            <a:endParaRPr lang="en-US" sz="2000" dirty="0" smtClean="0"/>
          </a:p>
          <a:p>
            <a:pPr algn="just">
              <a:buFont typeface="Arial" panose="020B0604020202020204" pitchFamily="34" charset="0"/>
              <a:buChar char="•"/>
            </a:pPr>
            <a:r>
              <a:rPr lang="en-US" sz="2000" dirty="0" smtClean="0"/>
              <a:t>Although </a:t>
            </a:r>
            <a:r>
              <a:rPr lang="en-US" sz="2000" dirty="0" err="1" smtClean="0"/>
              <a:t>BiLSTM</a:t>
            </a:r>
            <a:r>
              <a:rPr lang="en-US" sz="2000" dirty="0" smtClean="0"/>
              <a:t> required higher CPU time due to its dual-directional processing, it outperformed other models in precision and consistency, proving most effective for real-time train delay prediction.</a:t>
            </a:r>
            <a:endParaRPr lang="en-US" sz="2000"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stretch>
            <a:fillRect/>
          </a:stretch>
        </p:blipFill>
        <p:spPr>
          <a:xfrm>
            <a:off x="228600" y="1828800"/>
            <a:ext cx="4904018" cy="3815334"/>
          </a:xfrm>
          <a:prstGeom prst="rect">
            <a:avLst/>
          </a:prstGeom>
        </p:spPr>
      </p:pic>
    </p:spTree>
    <p:extLst>
      <p:ext uri="{BB962C8B-B14F-4D97-AF65-F5344CB8AC3E}">
        <p14:creationId xmlns:p14="http://schemas.microsoft.com/office/powerpoint/2010/main" val="353440883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231390">
              <a:lnSpc>
                <a:spcPct val="100000"/>
              </a:lnSpc>
              <a:spcBef>
                <a:spcPts val="130"/>
              </a:spcBef>
            </a:pPr>
            <a:r>
              <a:rPr spc="-10" dirty="0"/>
              <a:t>R</a:t>
            </a:r>
            <a:r>
              <a:rPr spc="75" dirty="0"/>
              <a:t>E</a:t>
            </a:r>
            <a:r>
              <a:rPr spc="-30" dirty="0"/>
              <a:t>S</a:t>
            </a:r>
            <a:r>
              <a:rPr spc="60" dirty="0"/>
              <a:t>U</a:t>
            </a:r>
            <a:r>
              <a:rPr spc="-445" dirty="0"/>
              <a:t>L</a:t>
            </a:r>
            <a:r>
              <a:rPr spc="5" dirty="0"/>
              <a:t>T</a:t>
            </a:r>
            <a:r>
              <a:rPr spc="35" dirty="0"/>
              <a:t>S</a:t>
            </a:r>
            <a:r>
              <a:rPr spc="-215" dirty="0"/>
              <a:t> </a:t>
            </a:r>
            <a:r>
              <a:rPr dirty="0"/>
              <a:t>&amp;</a:t>
            </a:r>
            <a:r>
              <a:rPr spc="-285" dirty="0"/>
              <a:t> </a:t>
            </a:r>
            <a:r>
              <a:rPr spc="-25" dirty="0"/>
              <a:t>ANALYSIS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p:cNvSpPr txBox="1">
            <a:spLocks noGrp="1"/>
          </p:cNvSpPr>
          <p:nvPr>
            <p:ph type="ftr" sz="quarter" idx="5"/>
          </p:nvPr>
        </p:nvSpPr>
        <p:spPr>
          <a:xfrm>
            <a:off x="5505148" y="6451049"/>
            <a:ext cx="971852"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22</a:t>
            </a:fld>
            <a:endParaRPr spc="-25" dirty="0"/>
          </a:p>
        </p:txBody>
      </p:sp>
      <p:sp>
        <p:nvSpPr>
          <p:cNvPr id="12" name="TextBox 11">
            <a:extLst>
              <a:ext uri="{FF2B5EF4-FFF2-40B4-BE49-F238E27FC236}">
                <a16:creationId xmlns:a16="http://schemas.microsoft.com/office/drawing/2014/main" id="{FCAE972B-9256-6CEA-9C4A-DDE8FBBC0DBD}"/>
              </a:ext>
            </a:extLst>
          </p:cNvPr>
          <p:cNvSpPr txBox="1"/>
          <p:nvPr/>
        </p:nvSpPr>
        <p:spPr>
          <a:xfrm>
            <a:off x="5638800" y="1483468"/>
            <a:ext cx="6096000" cy="4401205"/>
          </a:xfrm>
          <a:prstGeom prst="rect">
            <a:avLst/>
          </a:prstGeom>
          <a:noFill/>
        </p:spPr>
        <p:txBody>
          <a:bodyPr wrap="square">
            <a:spAutoFit/>
          </a:bodyPr>
          <a:lstStyle/>
          <a:p>
            <a:pPr marL="342900" indent="-342900" algn="just">
              <a:buFont typeface="Arial" panose="020B0604020202020204" pitchFamily="34" charset="0"/>
              <a:buChar char="•"/>
            </a:pPr>
            <a:r>
              <a:rPr lang="en-US" sz="2000" dirty="0" smtClean="0"/>
              <a:t>The comparison graph shows True vs Predicted train delays for the first 100 samples across all deep learning models DNN, CNN, LSTM, and </a:t>
            </a:r>
            <a:r>
              <a:rPr lang="en-US" sz="2000" dirty="0" err="1" smtClean="0"/>
              <a:t>BiLSTM</a:t>
            </a:r>
            <a:r>
              <a:rPr lang="en-US" sz="2000" dirty="0" smtClean="0"/>
              <a:t>.</a:t>
            </a:r>
          </a:p>
          <a:p>
            <a:pPr marL="342900" indent="-342900" algn="just">
              <a:buFont typeface="Arial" panose="020B0604020202020204" pitchFamily="34" charset="0"/>
              <a:buChar char="•"/>
            </a:pPr>
            <a:r>
              <a:rPr lang="en-US" sz="2000" dirty="0" smtClean="0"/>
              <a:t>All models closely follow the true delay trend, but </a:t>
            </a:r>
            <a:r>
              <a:rPr lang="en-US" sz="2000" dirty="0" err="1" smtClean="0"/>
              <a:t>BiLSTM</a:t>
            </a:r>
            <a:r>
              <a:rPr lang="en-US" sz="2000" dirty="0" smtClean="0"/>
              <a:t> predictions align most accurately with actual delay values, demonstrating its superior ability to capture bidirectional temporal dependencies.</a:t>
            </a:r>
          </a:p>
          <a:p>
            <a:pPr marL="342900" indent="-342900" algn="just">
              <a:buFont typeface="Arial" panose="020B0604020202020204" pitchFamily="34" charset="0"/>
              <a:buChar char="•"/>
            </a:pPr>
            <a:r>
              <a:rPr lang="en-US" sz="2000" dirty="0" smtClean="0"/>
              <a:t>The results confirm that </a:t>
            </a:r>
            <a:r>
              <a:rPr lang="en-US" sz="2000" dirty="0" err="1" smtClean="0"/>
              <a:t>BiLSTM</a:t>
            </a:r>
            <a:r>
              <a:rPr lang="en-US" sz="2000" dirty="0" smtClean="0"/>
              <a:t> achieves the highest R² score (96.17%) and lowest RMSE (40.8), outperforming other models in accuracy and consistency for real-time train delay prediction.</a:t>
            </a:r>
            <a:endParaRPr lang="en-US" sz="2000"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2"/>
          <a:stretch>
            <a:fillRect/>
          </a:stretch>
        </p:blipFill>
        <p:spPr>
          <a:xfrm>
            <a:off x="228601" y="1844666"/>
            <a:ext cx="5410199" cy="4098934"/>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505201" y="5820054"/>
            <a:ext cx="4876800" cy="546740"/>
          </a:xfrm>
        </p:spPr>
        <p:txBody>
          <a:bodyPr/>
          <a:lstStyle/>
          <a:p>
            <a:r>
              <a:rPr lang="en-US" dirty="0" smtClean="0"/>
              <a:t>                </a:t>
            </a:r>
            <a:r>
              <a:rPr lang="en-US" sz="2000" dirty="0" err="1" smtClean="0"/>
              <a:t>Fig:Home</a:t>
            </a:r>
            <a:r>
              <a:rPr lang="en-US" sz="2000" dirty="0" smtClean="0"/>
              <a:t> Page</a:t>
            </a:r>
            <a:endParaRPr lang="en-IN" sz="2000" dirty="0"/>
          </a:p>
        </p:txBody>
      </p:sp>
      <p:sp>
        <p:nvSpPr>
          <p:cNvPr id="4" name="Footer Placeholder 3"/>
          <p:cNvSpPr>
            <a:spLocks noGrp="1"/>
          </p:cNvSpPr>
          <p:nvPr>
            <p:ph type="ftr" sz="quarter" idx="5"/>
          </p:nvPr>
        </p:nvSpPr>
        <p:spPr>
          <a:xfrm>
            <a:off x="3886200" y="6451050"/>
            <a:ext cx="2263473" cy="68144"/>
          </a:xfrm>
        </p:spPr>
        <p:txBody>
          <a:bodyPr/>
          <a:lstStyle/>
          <a:p>
            <a:pPr marL="12700">
              <a:lnSpc>
                <a:spcPts val="1410"/>
              </a:lnSpc>
            </a:pPr>
            <a:r>
              <a:rPr lang="en-US" dirty="0" smtClean="0"/>
              <a:t>Batch No.DG3   Department of CSE</a:t>
            </a:r>
            <a:endParaRPr lang="en-US" spc="-25" dirty="0"/>
          </a:p>
        </p:txBody>
      </p:sp>
      <p:sp>
        <p:nvSpPr>
          <p:cNvPr id="5" name="Date Placeholder 4"/>
          <p:cNvSpPr>
            <a:spLocks noGrp="1"/>
          </p:cNvSpPr>
          <p:nvPr>
            <p:ph type="dt" sz="half" idx="6"/>
          </p:nvPr>
        </p:nvSpPr>
        <p:spPr/>
        <p:txBody>
          <a:bodyPr/>
          <a:lstStyle/>
          <a:p>
            <a:pPr marL="12700">
              <a:lnSpc>
                <a:spcPts val="1410"/>
              </a:lnSpc>
            </a:pPr>
            <a:r>
              <a:rPr lang="en-US" spc="-10" smtClean="0"/>
              <a:t>Date</a:t>
            </a:r>
            <a:endParaRPr lang="en-US" spc="-20"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23</a:t>
            </a:fld>
            <a:endParaRPr lang="en-IN" spc="-25"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371600"/>
            <a:ext cx="10723919" cy="4419600"/>
          </a:xfrm>
          <a:prstGeom prst="rect">
            <a:avLst/>
          </a:prstGeom>
        </p:spPr>
      </p:pic>
      <p:sp>
        <p:nvSpPr>
          <p:cNvPr id="9" name="TextBox 8"/>
          <p:cNvSpPr txBox="1"/>
          <p:nvPr/>
        </p:nvSpPr>
        <p:spPr>
          <a:xfrm>
            <a:off x="3048000" y="757972"/>
            <a:ext cx="6096000" cy="584775"/>
          </a:xfrm>
          <a:prstGeom prst="rect">
            <a:avLst/>
          </a:prstGeom>
          <a:noFill/>
        </p:spPr>
        <p:txBody>
          <a:bodyPr wrap="square" rtlCol="0">
            <a:spAutoFit/>
          </a:bodyPr>
          <a:lstStyle/>
          <a:p>
            <a:r>
              <a:rPr lang="en-US" dirty="0" smtClean="0"/>
              <a:t>		</a:t>
            </a:r>
            <a:r>
              <a:rPr lang="en-US" sz="3200" b="1" dirty="0" smtClean="0">
                <a:latin typeface="Times New Roman" panose="02020603050405020304" pitchFamily="18" charset="0"/>
                <a:cs typeface="Times New Roman" panose="02020603050405020304" pitchFamily="18" charset="0"/>
              </a:rPr>
              <a:t>Output Screens</a:t>
            </a:r>
            <a:endParaRPr lang="en-IN"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31413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799" y="609600"/>
            <a:ext cx="10079735" cy="492443"/>
          </a:xfrm>
        </p:spPr>
        <p:txBody>
          <a:bodyPr/>
          <a:lstStyle/>
          <a:p>
            <a:r>
              <a:rPr lang="en-US" sz="3200" dirty="0" smtClean="0"/>
              <a:t>				Output Screens</a:t>
            </a:r>
            <a:endParaRPr lang="en-IN" sz="3200" dirty="0"/>
          </a:p>
        </p:txBody>
      </p:sp>
      <p:sp>
        <p:nvSpPr>
          <p:cNvPr id="3" name="Footer Placeholder 2"/>
          <p:cNvSpPr>
            <a:spLocks noGrp="1"/>
          </p:cNvSpPr>
          <p:nvPr>
            <p:ph type="ftr" sz="quarter" idx="5"/>
          </p:nvPr>
        </p:nvSpPr>
        <p:spPr>
          <a:xfrm>
            <a:off x="5505148" y="6451049"/>
            <a:ext cx="2343452" cy="194309"/>
          </a:xfrm>
        </p:spPr>
        <p:txBody>
          <a:bodyPr/>
          <a:lstStyle/>
          <a:p>
            <a:pPr marL="12700">
              <a:lnSpc>
                <a:spcPts val="1410"/>
              </a:lnSpc>
            </a:pPr>
            <a:r>
              <a:rPr lang="en-US" dirty="0" smtClean="0"/>
              <a:t>Batch No.DG3   Department of CSE</a:t>
            </a:r>
            <a:endParaRPr lang="en-US" spc="-25" dirty="0"/>
          </a:p>
        </p:txBody>
      </p:sp>
      <p:sp>
        <p:nvSpPr>
          <p:cNvPr id="4" name="Date Placeholder 3"/>
          <p:cNvSpPr>
            <a:spLocks noGrp="1"/>
          </p:cNvSpPr>
          <p:nvPr>
            <p:ph type="dt" sz="half" idx="6"/>
          </p:nvPr>
        </p:nvSpPr>
        <p:spPr/>
        <p:txBody>
          <a:bodyPr/>
          <a:lstStyle/>
          <a:p>
            <a:pPr marL="12700">
              <a:lnSpc>
                <a:spcPts val="1410"/>
              </a:lnSpc>
            </a:pPr>
            <a:r>
              <a:rPr lang="en-US" spc="-10" smtClean="0"/>
              <a:t>Date</a:t>
            </a:r>
            <a:endParaRPr lang="en-US" spc="-20" dirty="0"/>
          </a:p>
        </p:txBody>
      </p:sp>
      <p:sp>
        <p:nvSpPr>
          <p:cNvPr id="5" name="Slide Number Placeholder 4"/>
          <p:cNvSpPr>
            <a:spLocks noGrp="1"/>
          </p:cNvSpPr>
          <p:nvPr>
            <p:ph type="sldNum" sz="quarter" idx="7"/>
          </p:nvPr>
        </p:nvSpPr>
        <p:spPr/>
        <p:txBody>
          <a:bodyPr/>
          <a:lstStyle/>
          <a:p>
            <a:pPr marL="12700">
              <a:lnSpc>
                <a:spcPts val="1410"/>
              </a:lnSpc>
            </a:pPr>
            <a:fld id="{81D60167-4931-47E6-BA6A-407CBD079E47}" type="slidenum">
              <a:rPr lang="en-IN" spc="-25" smtClean="0"/>
              <a:t>24</a:t>
            </a:fld>
            <a:endParaRPr lang="en-IN" spc="-25"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794" y="1219200"/>
            <a:ext cx="10277605" cy="4648200"/>
          </a:xfrm>
          <a:prstGeom prst="rect">
            <a:avLst/>
          </a:prstGeom>
        </p:spPr>
      </p:pic>
      <p:sp>
        <p:nvSpPr>
          <p:cNvPr id="7" name="TextBox 6"/>
          <p:cNvSpPr txBox="1"/>
          <p:nvPr/>
        </p:nvSpPr>
        <p:spPr>
          <a:xfrm>
            <a:off x="4572000" y="6019800"/>
            <a:ext cx="4191000" cy="400110"/>
          </a:xfrm>
          <a:prstGeom prst="rect">
            <a:avLst/>
          </a:prstGeom>
          <a:noFill/>
        </p:spPr>
        <p:txBody>
          <a:bodyPr wrap="square" rtlCol="0">
            <a:spAutoFit/>
          </a:bodyPr>
          <a:lstStyle/>
          <a:p>
            <a:r>
              <a:rPr lang="en-US" dirty="0" smtClean="0"/>
              <a:t>	</a:t>
            </a:r>
            <a:r>
              <a:rPr lang="en-US" sz="2000" dirty="0" err="1" smtClean="0"/>
              <a:t>Fig:About</a:t>
            </a:r>
            <a:r>
              <a:rPr lang="en-US" sz="2000" dirty="0" smtClean="0"/>
              <a:t> Page</a:t>
            </a:r>
            <a:endParaRPr lang="en-IN" sz="2000" dirty="0"/>
          </a:p>
        </p:txBody>
      </p:sp>
    </p:spTree>
    <p:extLst>
      <p:ext uri="{BB962C8B-B14F-4D97-AF65-F5344CB8AC3E}">
        <p14:creationId xmlns:p14="http://schemas.microsoft.com/office/powerpoint/2010/main" val="23680360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7575" y="609600"/>
            <a:ext cx="10228959" cy="615553"/>
          </a:xfrm>
        </p:spPr>
        <p:txBody>
          <a:bodyPr/>
          <a:lstStyle/>
          <a:p>
            <a:r>
              <a:rPr lang="en-US" sz="4000" dirty="0" smtClean="0"/>
              <a:t>			Output Screens</a:t>
            </a:r>
            <a:endParaRPr lang="en-IN" sz="4000" dirty="0"/>
          </a:p>
        </p:txBody>
      </p:sp>
      <p:sp>
        <p:nvSpPr>
          <p:cNvPr id="3" name="Text Placeholder 2"/>
          <p:cNvSpPr>
            <a:spLocks noGrp="1"/>
          </p:cNvSpPr>
          <p:nvPr>
            <p:ph type="body" idx="1"/>
          </p:nvPr>
        </p:nvSpPr>
        <p:spPr>
          <a:xfrm>
            <a:off x="2743200" y="6019800"/>
            <a:ext cx="6323964" cy="381000"/>
          </a:xfrm>
        </p:spPr>
        <p:txBody>
          <a:bodyPr/>
          <a:lstStyle/>
          <a:p>
            <a:r>
              <a:rPr lang="en-US" sz="800" dirty="0" smtClean="0"/>
              <a:t>.</a:t>
            </a:r>
            <a:endParaRPr lang="en-IN" sz="800" dirty="0"/>
          </a:p>
        </p:txBody>
      </p:sp>
      <p:sp>
        <p:nvSpPr>
          <p:cNvPr id="4" name="Footer Placeholder 3"/>
          <p:cNvSpPr>
            <a:spLocks noGrp="1"/>
          </p:cNvSpPr>
          <p:nvPr>
            <p:ph type="ftr" sz="quarter" idx="5"/>
          </p:nvPr>
        </p:nvSpPr>
        <p:spPr>
          <a:xfrm>
            <a:off x="5505148" y="6451049"/>
            <a:ext cx="2495852" cy="194309"/>
          </a:xfrm>
        </p:spPr>
        <p:txBody>
          <a:bodyPr/>
          <a:lstStyle/>
          <a:p>
            <a:pPr marL="12700">
              <a:lnSpc>
                <a:spcPts val="1410"/>
              </a:lnSpc>
            </a:pPr>
            <a:r>
              <a:rPr lang="en-US" dirty="0" smtClean="0"/>
              <a:t>Batch No.DG3   Department of CSE</a:t>
            </a:r>
            <a:endParaRPr lang="en-US" spc="-25" dirty="0"/>
          </a:p>
        </p:txBody>
      </p:sp>
      <p:sp>
        <p:nvSpPr>
          <p:cNvPr id="5" name="Date Placeholder 4"/>
          <p:cNvSpPr>
            <a:spLocks noGrp="1"/>
          </p:cNvSpPr>
          <p:nvPr>
            <p:ph type="dt" sz="half" idx="6"/>
          </p:nvPr>
        </p:nvSpPr>
        <p:spPr/>
        <p:txBody>
          <a:bodyPr/>
          <a:lstStyle/>
          <a:p>
            <a:pPr marL="12700">
              <a:lnSpc>
                <a:spcPts val="1410"/>
              </a:lnSpc>
            </a:pPr>
            <a:r>
              <a:rPr lang="en-US" spc="-10" smtClean="0"/>
              <a:t>Date</a:t>
            </a:r>
            <a:endParaRPr lang="en-US" spc="-20"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25</a:t>
            </a:fld>
            <a:endParaRPr lang="en-IN" spc="-25"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3841" y="1225154"/>
            <a:ext cx="10666685" cy="4718446"/>
          </a:xfrm>
          <a:prstGeom prst="rect">
            <a:avLst/>
          </a:prstGeom>
        </p:spPr>
      </p:pic>
      <p:sp>
        <p:nvSpPr>
          <p:cNvPr id="8" name="TextBox 7"/>
          <p:cNvSpPr txBox="1"/>
          <p:nvPr/>
        </p:nvSpPr>
        <p:spPr>
          <a:xfrm>
            <a:off x="4267200" y="6019800"/>
            <a:ext cx="4495800" cy="400110"/>
          </a:xfrm>
          <a:prstGeom prst="rect">
            <a:avLst/>
          </a:prstGeom>
          <a:noFill/>
        </p:spPr>
        <p:txBody>
          <a:bodyPr wrap="square" rtlCol="0">
            <a:spAutoFit/>
          </a:bodyPr>
          <a:lstStyle/>
          <a:p>
            <a:r>
              <a:rPr lang="en-US" dirty="0" smtClean="0"/>
              <a:t>	</a:t>
            </a:r>
            <a:r>
              <a:rPr lang="en-US" sz="2000" dirty="0" err="1" smtClean="0"/>
              <a:t>Fig:Objectives</a:t>
            </a:r>
            <a:r>
              <a:rPr lang="en-US" sz="2000" dirty="0" smtClean="0"/>
              <a:t> Page</a:t>
            </a:r>
            <a:endParaRPr lang="en-IN" sz="2000" dirty="0"/>
          </a:p>
        </p:txBody>
      </p:sp>
    </p:spTree>
    <p:extLst>
      <p:ext uri="{BB962C8B-B14F-4D97-AF65-F5344CB8AC3E}">
        <p14:creationId xmlns:p14="http://schemas.microsoft.com/office/powerpoint/2010/main" val="367962094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799" y="685799"/>
            <a:ext cx="10079735" cy="685801"/>
          </a:xfrm>
        </p:spPr>
        <p:txBody>
          <a:bodyPr/>
          <a:lstStyle/>
          <a:p>
            <a:r>
              <a:rPr lang="en-US" dirty="0" smtClean="0"/>
              <a:t>			Output </a:t>
            </a:r>
            <a:r>
              <a:rPr lang="en-US" dirty="0"/>
              <a:t>Screens</a:t>
            </a:r>
            <a:endParaRPr lang="en-IN" dirty="0"/>
          </a:p>
        </p:txBody>
      </p:sp>
      <p:sp>
        <p:nvSpPr>
          <p:cNvPr id="3" name="Text Placeholder 2"/>
          <p:cNvSpPr>
            <a:spLocks noGrp="1"/>
          </p:cNvSpPr>
          <p:nvPr>
            <p:ph type="body" idx="1"/>
          </p:nvPr>
        </p:nvSpPr>
        <p:spPr>
          <a:xfrm>
            <a:off x="917574" y="6019800"/>
            <a:ext cx="10228959" cy="307777"/>
          </a:xfrm>
        </p:spPr>
        <p:txBody>
          <a:bodyPr/>
          <a:lstStyle/>
          <a:p>
            <a:pPr lvl="5"/>
            <a:r>
              <a:rPr lang="en-US" dirty="0" smtClean="0"/>
              <a:t>		</a:t>
            </a:r>
            <a:r>
              <a:rPr lang="en-US" sz="2000" dirty="0" err="1" smtClean="0">
                <a:latin typeface="Times New Roman" panose="02020603050405020304" pitchFamily="18" charset="0"/>
                <a:cs typeface="Times New Roman" panose="02020603050405020304" pitchFamily="18" charset="0"/>
              </a:rPr>
              <a:t>Fig:Procedure</a:t>
            </a:r>
            <a:r>
              <a:rPr lang="en-US" sz="2000" dirty="0" smtClean="0">
                <a:latin typeface="Times New Roman" panose="02020603050405020304" pitchFamily="18" charset="0"/>
                <a:cs typeface="Times New Roman" panose="02020603050405020304" pitchFamily="18" charset="0"/>
              </a:rPr>
              <a:t> Page</a:t>
            </a:r>
            <a:endParaRPr lang="en-IN" sz="2000" dirty="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5"/>
          </p:nvPr>
        </p:nvSpPr>
        <p:spPr>
          <a:xfrm>
            <a:off x="5505148" y="6451049"/>
            <a:ext cx="2648252" cy="194309"/>
          </a:xfrm>
        </p:spPr>
        <p:txBody>
          <a:bodyPr/>
          <a:lstStyle/>
          <a:p>
            <a:pPr marL="12700">
              <a:lnSpc>
                <a:spcPts val="1410"/>
              </a:lnSpc>
            </a:pPr>
            <a:r>
              <a:rPr lang="en-US" dirty="0" smtClean="0"/>
              <a:t>Batch No.DG3   Department of CSE</a:t>
            </a:r>
            <a:endParaRPr lang="en-US" spc="-25" dirty="0"/>
          </a:p>
        </p:txBody>
      </p:sp>
      <p:sp>
        <p:nvSpPr>
          <p:cNvPr id="5" name="Date Placeholder 4"/>
          <p:cNvSpPr>
            <a:spLocks noGrp="1"/>
          </p:cNvSpPr>
          <p:nvPr>
            <p:ph type="dt" sz="half" idx="6"/>
          </p:nvPr>
        </p:nvSpPr>
        <p:spPr/>
        <p:txBody>
          <a:bodyPr/>
          <a:lstStyle/>
          <a:p>
            <a:pPr marL="12700">
              <a:lnSpc>
                <a:spcPts val="1410"/>
              </a:lnSpc>
            </a:pPr>
            <a:r>
              <a:rPr lang="en-US" spc="-10" smtClean="0"/>
              <a:t>Date</a:t>
            </a:r>
            <a:endParaRPr lang="en-US" spc="-20"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26</a:t>
            </a:fld>
            <a:endParaRPr lang="en-IN" spc="-25"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371600"/>
            <a:ext cx="10058400" cy="4474616"/>
          </a:xfrm>
          <a:prstGeom prst="rect">
            <a:avLst/>
          </a:prstGeom>
        </p:spPr>
      </p:pic>
    </p:spTree>
    <p:extLst>
      <p:ext uri="{BB962C8B-B14F-4D97-AF65-F5344CB8AC3E}">
        <p14:creationId xmlns:p14="http://schemas.microsoft.com/office/powerpoint/2010/main" val="304951599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685799"/>
            <a:ext cx="10155935" cy="677108"/>
          </a:xfrm>
        </p:spPr>
        <p:txBody>
          <a:bodyPr/>
          <a:lstStyle/>
          <a:p>
            <a:r>
              <a:rPr lang="en-US" dirty="0" smtClean="0"/>
              <a:t>			Output Screens</a:t>
            </a:r>
            <a:endParaRPr lang="en-IN" dirty="0"/>
          </a:p>
        </p:txBody>
      </p:sp>
      <p:sp>
        <p:nvSpPr>
          <p:cNvPr id="3" name="Text Placeholder 2"/>
          <p:cNvSpPr>
            <a:spLocks noGrp="1"/>
          </p:cNvSpPr>
          <p:nvPr>
            <p:ph type="body" idx="1"/>
          </p:nvPr>
        </p:nvSpPr>
        <p:spPr>
          <a:xfrm>
            <a:off x="4267200" y="5638800"/>
            <a:ext cx="6244590" cy="423193"/>
          </a:xfrm>
        </p:spPr>
        <p:txBody>
          <a:bodyPr/>
          <a:lstStyle/>
          <a:p>
            <a:r>
              <a:rPr lang="en-US" dirty="0" err="1" smtClean="0"/>
              <a:t>Fig:Prediction</a:t>
            </a:r>
            <a:r>
              <a:rPr lang="en-US" dirty="0" smtClean="0"/>
              <a:t> Page</a:t>
            </a:r>
            <a:endParaRPr lang="en-IN" dirty="0"/>
          </a:p>
        </p:txBody>
      </p:sp>
      <p:sp>
        <p:nvSpPr>
          <p:cNvPr id="4" name="Footer Placeholder 3"/>
          <p:cNvSpPr>
            <a:spLocks noGrp="1"/>
          </p:cNvSpPr>
          <p:nvPr>
            <p:ph type="ftr" sz="quarter" idx="5"/>
          </p:nvPr>
        </p:nvSpPr>
        <p:spPr>
          <a:xfrm>
            <a:off x="3733800" y="6451049"/>
            <a:ext cx="2415873" cy="254551"/>
          </a:xfrm>
        </p:spPr>
        <p:txBody>
          <a:bodyPr/>
          <a:lstStyle/>
          <a:p>
            <a:pPr marL="12700">
              <a:lnSpc>
                <a:spcPts val="1410"/>
              </a:lnSpc>
            </a:pPr>
            <a:r>
              <a:rPr lang="en-US" dirty="0" smtClean="0"/>
              <a:t>Batch No.DG3   Department of CSE</a:t>
            </a:r>
            <a:endParaRPr lang="en-US" spc="-25" dirty="0"/>
          </a:p>
        </p:txBody>
      </p:sp>
      <p:sp>
        <p:nvSpPr>
          <p:cNvPr id="5" name="Date Placeholder 4"/>
          <p:cNvSpPr>
            <a:spLocks noGrp="1"/>
          </p:cNvSpPr>
          <p:nvPr>
            <p:ph type="dt" sz="half" idx="6"/>
          </p:nvPr>
        </p:nvSpPr>
        <p:spPr/>
        <p:txBody>
          <a:bodyPr/>
          <a:lstStyle/>
          <a:p>
            <a:pPr marL="12700">
              <a:lnSpc>
                <a:spcPts val="1410"/>
              </a:lnSpc>
            </a:pPr>
            <a:r>
              <a:rPr lang="en-US" spc="-10" smtClean="0"/>
              <a:t>Date</a:t>
            </a:r>
            <a:endParaRPr lang="en-US" spc="-20"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27</a:t>
            </a:fld>
            <a:endParaRPr lang="en-IN" spc="-25"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365494"/>
            <a:ext cx="10363200" cy="4309147"/>
          </a:xfrm>
          <a:prstGeom prst="rect">
            <a:avLst/>
          </a:prstGeom>
        </p:spPr>
      </p:pic>
    </p:spTree>
    <p:extLst>
      <p:ext uri="{BB962C8B-B14F-4D97-AF65-F5344CB8AC3E}">
        <p14:creationId xmlns:p14="http://schemas.microsoft.com/office/powerpoint/2010/main" val="414876785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199" y="762000"/>
            <a:ext cx="9927335" cy="677108"/>
          </a:xfrm>
        </p:spPr>
        <p:txBody>
          <a:bodyPr/>
          <a:lstStyle/>
          <a:p>
            <a:r>
              <a:rPr lang="en-US" dirty="0"/>
              <a:t>			Output Screens</a:t>
            </a:r>
            <a:endParaRPr lang="en-IN" dirty="0"/>
          </a:p>
        </p:txBody>
      </p:sp>
      <p:sp>
        <p:nvSpPr>
          <p:cNvPr id="3" name="Text Placeholder 2"/>
          <p:cNvSpPr>
            <a:spLocks noGrp="1"/>
          </p:cNvSpPr>
          <p:nvPr>
            <p:ph type="body" idx="1"/>
          </p:nvPr>
        </p:nvSpPr>
        <p:spPr>
          <a:xfrm>
            <a:off x="2362199" y="5638800"/>
            <a:ext cx="8077201" cy="307777"/>
          </a:xfrm>
        </p:spPr>
        <p:txBody>
          <a:bodyPr/>
          <a:lstStyle/>
          <a:p>
            <a:pPr lvl="2"/>
            <a:r>
              <a:rPr lang="en-US" sz="2000" dirty="0" smtClean="0"/>
              <a:t>			</a:t>
            </a:r>
            <a:r>
              <a:rPr lang="en-US" sz="2000" dirty="0" err="1" smtClean="0"/>
              <a:t>Fig:Login</a:t>
            </a:r>
            <a:r>
              <a:rPr lang="en-US" sz="2000" dirty="0" smtClean="0"/>
              <a:t> Page</a:t>
            </a:r>
            <a:endParaRPr lang="en-IN" sz="2000" dirty="0"/>
          </a:p>
        </p:txBody>
      </p:sp>
      <p:sp>
        <p:nvSpPr>
          <p:cNvPr id="4" name="Footer Placeholder 3"/>
          <p:cNvSpPr>
            <a:spLocks noGrp="1"/>
          </p:cNvSpPr>
          <p:nvPr>
            <p:ph type="ftr" sz="quarter" idx="5"/>
          </p:nvPr>
        </p:nvSpPr>
        <p:spPr>
          <a:xfrm>
            <a:off x="5505148" y="6451049"/>
            <a:ext cx="2267252" cy="194309"/>
          </a:xfrm>
        </p:spPr>
        <p:txBody>
          <a:bodyPr/>
          <a:lstStyle/>
          <a:p>
            <a:pPr marL="12700">
              <a:lnSpc>
                <a:spcPts val="1410"/>
              </a:lnSpc>
            </a:pPr>
            <a:r>
              <a:rPr lang="en-US" dirty="0" smtClean="0"/>
              <a:t>Batch No.DG3   Department of CSE</a:t>
            </a:r>
            <a:endParaRPr lang="en-US" spc="-25" dirty="0"/>
          </a:p>
        </p:txBody>
      </p:sp>
      <p:sp>
        <p:nvSpPr>
          <p:cNvPr id="5" name="Date Placeholder 4"/>
          <p:cNvSpPr>
            <a:spLocks noGrp="1"/>
          </p:cNvSpPr>
          <p:nvPr>
            <p:ph type="dt" sz="half" idx="6"/>
          </p:nvPr>
        </p:nvSpPr>
        <p:spPr/>
        <p:txBody>
          <a:bodyPr/>
          <a:lstStyle/>
          <a:p>
            <a:pPr marL="12700">
              <a:lnSpc>
                <a:spcPts val="1410"/>
              </a:lnSpc>
            </a:pPr>
            <a:r>
              <a:rPr lang="en-US" spc="-10" smtClean="0"/>
              <a:t>Date</a:t>
            </a:r>
            <a:endParaRPr lang="en-US" spc="-20"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28</a:t>
            </a:fld>
            <a:endParaRPr lang="en-IN" spc="-25"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473534"/>
            <a:ext cx="10634726" cy="4012866"/>
          </a:xfrm>
          <a:prstGeom prst="rect">
            <a:avLst/>
          </a:prstGeom>
        </p:spPr>
      </p:pic>
    </p:spTree>
    <p:extLst>
      <p:ext uri="{BB962C8B-B14F-4D97-AF65-F5344CB8AC3E}">
        <p14:creationId xmlns:p14="http://schemas.microsoft.com/office/powerpoint/2010/main" val="90153911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4" y="381000"/>
            <a:ext cx="10101072" cy="1200005"/>
          </a:xfrm>
          <a:prstGeom prst="rect">
            <a:avLst/>
          </a:prstGeom>
        </p:spPr>
        <p:txBody>
          <a:bodyPr vert="horz" wrap="square" lIns="0" tIns="262889" rIns="0" bIns="0" rtlCol="0">
            <a:spAutoFit/>
          </a:bodyPr>
          <a:lstStyle/>
          <a:p>
            <a:pPr marL="588010">
              <a:lnSpc>
                <a:spcPct val="100000"/>
              </a:lnSpc>
              <a:spcBef>
                <a:spcPts val="130"/>
              </a:spcBef>
            </a:pPr>
            <a:r>
              <a:rPr dirty="0"/>
              <a:t>CONCLUSION</a:t>
            </a:r>
            <a:r>
              <a:rPr spc="-140" dirty="0"/>
              <a:t> </a:t>
            </a:r>
            <a:r>
              <a:rPr dirty="0"/>
              <a:t>and</a:t>
            </a:r>
            <a:r>
              <a:rPr spc="-85" dirty="0"/>
              <a:t> </a:t>
            </a:r>
            <a:r>
              <a:rPr dirty="0"/>
              <a:t>FUTURE</a:t>
            </a:r>
            <a:r>
              <a:rPr spc="-120" dirty="0"/>
              <a:t> </a:t>
            </a:r>
            <a:r>
              <a:rPr spc="-10" dirty="0"/>
              <a:t>SCOPE</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p:cNvSpPr txBox="1">
            <a:spLocks noGrp="1"/>
          </p:cNvSpPr>
          <p:nvPr>
            <p:ph type="ftr" sz="quarter" idx="5"/>
          </p:nvPr>
        </p:nvSpPr>
        <p:spPr>
          <a:xfrm>
            <a:off x="5505148" y="6451049"/>
            <a:ext cx="1037796"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29</a:t>
            </a:fld>
            <a:endParaRPr spc="-25" dirty="0"/>
          </a:p>
        </p:txBody>
      </p:sp>
      <p:sp>
        <p:nvSpPr>
          <p:cNvPr id="3" name="object 3"/>
          <p:cNvSpPr txBox="1">
            <a:spLocks noGrp="1"/>
          </p:cNvSpPr>
          <p:nvPr>
            <p:ph type="body" idx="1"/>
          </p:nvPr>
        </p:nvSpPr>
        <p:spPr>
          <a:xfrm>
            <a:off x="374650" y="1221412"/>
            <a:ext cx="11442700" cy="5162952"/>
          </a:xfrm>
          <a:prstGeom prst="rect">
            <a:avLst/>
          </a:prstGeom>
        </p:spPr>
        <p:txBody>
          <a:bodyPr vert="horz" wrap="square" lIns="0" tIns="99060" rIns="0" bIns="0" rtlCol="0">
            <a:spAutoFit/>
          </a:bodyPr>
          <a:lstStyle/>
          <a:p>
            <a:r>
              <a:rPr lang="en-US" sz="2300" b="1" dirty="0"/>
              <a:t>Key Findings</a:t>
            </a:r>
          </a:p>
          <a:p>
            <a:pPr marL="342900" indent="-342900">
              <a:buFont typeface="Arial" panose="020B0604020202020204" pitchFamily="34" charset="0"/>
              <a:buChar char="•"/>
            </a:pPr>
            <a:r>
              <a:rPr lang="en-US" sz="2000" dirty="0" err="1"/>
              <a:t>BiLSTM</a:t>
            </a:r>
            <a:r>
              <a:rPr lang="en-US" sz="2000" dirty="0"/>
              <a:t> outperformed all other models (DNN, CNN, LSTM) with the highest accuracy (R² = 96.17%) and the lowest error values (RMSE = 40.8, MAE = 28.42</a:t>
            </a:r>
            <a:r>
              <a:rPr lang="en-US" sz="2000" dirty="0" smtClean="0"/>
              <a:t>).</a:t>
            </a:r>
          </a:p>
          <a:p>
            <a:pPr marL="342900" indent="-342900">
              <a:buFont typeface="Arial" panose="020B0604020202020204" pitchFamily="34" charset="0"/>
              <a:buChar char="•"/>
            </a:pPr>
            <a:r>
              <a:rPr lang="en-US" sz="2000" dirty="0"/>
              <a:t>The proposed framework achieved robust and consistent performance across all evaluation </a:t>
            </a:r>
            <a:r>
              <a:rPr lang="en-US" sz="2000" dirty="0" smtClean="0"/>
              <a:t>metrics RMSE</a:t>
            </a:r>
            <a:r>
              <a:rPr lang="en-US" sz="2000" dirty="0"/>
              <a:t>, MAE, R², and </a:t>
            </a:r>
            <a:r>
              <a:rPr lang="en-US" sz="2000" dirty="0" err="1" smtClean="0"/>
              <a:t>sMAPE</a:t>
            </a:r>
            <a:r>
              <a:rPr lang="en-US" sz="2000" dirty="0" smtClean="0"/>
              <a:t>.</a:t>
            </a:r>
          </a:p>
          <a:p>
            <a:pPr marL="342900" indent="-342900">
              <a:buFont typeface="Arial" panose="020B0604020202020204" pitchFamily="34" charset="0"/>
              <a:buChar char="•"/>
            </a:pPr>
            <a:r>
              <a:rPr lang="en-US" sz="2000" dirty="0"/>
              <a:t>Although </a:t>
            </a:r>
            <a:r>
              <a:rPr lang="en-US" sz="2000" dirty="0" err="1"/>
              <a:t>BiLSTM</a:t>
            </a:r>
            <a:r>
              <a:rPr lang="en-US" sz="2000" dirty="0"/>
              <a:t> required higher computational time, it delivered superior predictive reliability, making it ideal for real-time forecasting</a:t>
            </a:r>
            <a:r>
              <a:rPr lang="en-US" sz="2000" dirty="0" smtClean="0"/>
              <a:t>.</a:t>
            </a:r>
          </a:p>
          <a:p>
            <a:pPr marL="342900" indent="-342900">
              <a:buFont typeface="Arial" panose="020B0604020202020204" pitchFamily="34" charset="0"/>
              <a:buChar char="•"/>
            </a:pPr>
            <a:endParaRPr lang="en-US" sz="2000" dirty="0"/>
          </a:p>
          <a:p>
            <a:r>
              <a:rPr lang="en-US" sz="2300" b="1" dirty="0"/>
              <a:t>Significance of </a:t>
            </a:r>
            <a:r>
              <a:rPr lang="en-US" sz="2300" b="1" dirty="0" smtClean="0"/>
              <a:t>Results</a:t>
            </a:r>
            <a:endParaRPr lang="en-US" sz="2300" b="1" dirty="0"/>
          </a:p>
          <a:p>
            <a:pPr marL="342900" indent="-342900">
              <a:buFont typeface="Arial" panose="020B0604020202020204" pitchFamily="34" charset="0"/>
              <a:buChar char="•"/>
            </a:pPr>
            <a:r>
              <a:rPr lang="en-US" sz="2000" dirty="0"/>
              <a:t>The results demonstrate that deep learning models, particularly </a:t>
            </a:r>
            <a:r>
              <a:rPr lang="en-US" sz="2000" dirty="0" err="1"/>
              <a:t>BiLSTM</a:t>
            </a:r>
            <a:r>
              <a:rPr lang="en-US" sz="2000" dirty="0"/>
              <a:t>, can accurately forecast train delays, improving the efficiency and reliability of railway operations</a:t>
            </a:r>
            <a:r>
              <a:rPr lang="en-US" sz="2000" dirty="0" smtClean="0"/>
              <a:t>.</a:t>
            </a:r>
          </a:p>
          <a:p>
            <a:pPr marL="342900" indent="-342900">
              <a:buFont typeface="Arial" panose="020B0604020202020204" pitchFamily="34" charset="0"/>
              <a:buChar char="•"/>
            </a:pPr>
            <a:r>
              <a:rPr lang="en-US" sz="2000" dirty="0"/>
              <a:t>The findings support the development of smart transportation systems, contributing to reduced passenger inconvenience and improved service </a:t>
            </a:r>
            <a:r>
              <a:rPr lang="en-US" sz="2000" dirty="0" smtClean="0"/>
              <a:t>quality.</a:t>
            </a:r>
          </a:p>
          <a:p>
            <a:pPr marL="342900" indent="-342900">
              <a:buFont typeface="Arial" panose="020B0604020202020204" pitchFamily="34" charset="0"/>
              <a:buChar char="•"/>
            </a:pPr>
            <a:r>
              <a:rPr lang="en-US" sz="2000" dirty="0" smtClean="0"/>
              <a:t>Overall</a:t>
            </a:r>
            <a:r>
              <a:rPr lang="en-US" sz="2000" dirty="0"/>
              <a:t>, the results establish a strong foundation for data-driven infrastructure planning and intelligent transport solutions in smart city initiatives.</a:t>
            </a:r>
          </a:p>
          <a:p>
            <a:endParaRPr lang="en-US" sz="23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3703320">
              <a:lnSpc>
                <a:spcPct val="100000"/>
              </a:lnSpc>
              <a:spcBef>
                <a:spcPts val="130"/>
              </a:spcBef>
            </a:pPr>
            <a:r>
              <a:rPr spc="-10" dirty="0"/>
              <a:t>ABSTRACT</a:t>
            </a:r>
          </a:p>
        </p:txBody>
      </p:sp>
      <p:sp>
        <p:nvSpPr>
          <p:cNvPr id="5" name="object 5"/>
          <p:cNvSpPr txBox="1"/>
          <p:nvPr/>
        </p:nvSpPr>
        <p:spPr>
          <a:xfrm>
            <a:off x="3733800" y="6471671"/>
            <a:ext cx="758825" cy="179536"/>
          </a:xfrm>
          <a:prstGeom prst="rect">
            <a:avLst/>
          </a:prstGeom>
        </p:spPr>
        <p:txBody>
          <a:bodyPr vert="horz" wrap="square" lIns="0" tIns="0" rIns="0" bIns="0" rtlCol="0">
            <a:spAutoFit/>
          </a:bodyPr>
          <a:lstStyle/>
          <a:p>
            <a:pPr marL="12700">
              <a:lnSpc>
                <a:spcPts val="1410"/>
              </a:lnSpc>
            </a:pPr>
            <a:r>
              <a:rPr sz="1200" spc="-25" dirty="0" smtClean="0">
                <a:solidFill>
                  <a:srgbClr val="888888"/>
                </a:solidFill>
                <a:latin typeface="Times New Roman"/>
                <a:cs typeface="Times New Roman"/>
              </a:rPr>
              <a:t>.</a:t>
            </a:r>
            <a:endParaRPr sz="1200" dirty="0">
              <a:latin typeface="Times New Roman"/>
              <a:cs typeface="Times New Roman"/>
            </a:endParaRPr>
          </a:p>
        </p:txBody>
      </p:sp>
      <p:sp>
        <p:nvSpPr>
          <p:cNvPr id="6" name="object 6"/>
          <p:cNvSpPr txBox="1">
            <a:spLocks noGrp="1"/>
          </p:cNvSpPr>
          <p:nvPr>
            <p:ph type="ftr" sz="quarter" idx="5"/>
          </p:nvPr>
        </p:nvSpPr>
        <p:spPr>
          <a:xfrm>
            <a:off x="5181600" y="6451049"/>
            <a:ext cx="1219200" cy="179536"/>
          </a:xfrm>
          <a:prstGeom prst="rect">
            <a:avLst/>
          </a:prstGeom>
        </p:spPr>
        <p:txBody>
          <a:bodyPr vert="horz" wrap="square" lIns="0" tIns="0" rIns="0" bIns="0" rtlCol="0">
            <a:spAutoFit/>
          </a:bodyPr>
          <a:lstStyle/>
          <a:p>
            <a:pPr marL="12700">
              <a:lnSpc>
                <a:spcPts val="1410"/>
              </a:lnSpc>
            </a:pPr>
            <a:r>
              <a:rPr lang="en-US" dirty="0" smtClean="0"/>
              <a:t>Batch No.DG3   </a:t>
            </a:r>
            <a:endParaRPr spc="-25" dirty="0"/>
          </a:p>
        </p:txBody>
      </p:sp>
      <p:sp>
        <p:nvSpPr>
          <p:cNvPr id="7" name="object 7"/>
          <p:cNvSpPr txBox="1"/>
          <p:nvPr/>
        </p:nvSpPr>
        <p:spPr>
          <a:xfrm>
            <a:off x="6717745" y="6451048"/>
            <a:ext cx="1245025" cy="179536"/>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dirty="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3</a:t>
            </a:fld>
            <a:endParaRPr spc="-25" dirty="0"/>
          </a:p>
        </p:txBody>
      </p:sp>
      <p:sp>
        <p:nvSpPr>
          <p:cNvPr id="3" name="object 3"/>
          <p:cNvSpPr txBox="1"/>
          <p:nvPr/>
        </p:nvSpPr>
        <p:spPr>
          <a:xfrm>
            <a:off x="762000" y="1371600"/>
            <a:ext cx="10820399" cy="4325543"/>
          </a:xfrm>
          <a:prstGeom prst="rect">
            <a:avLst/>
          </a:prstGeom>
        </p:spPr>
        <p:txBody>
          <a:bodyPr vert="horz" wrap="square" lIns="0" tIns="16510" rIns="0" bIns="0" rtlCol="0">
            <a:spAutoFit/>
          </a:bodyPr>
          <a:lstStyle/>
          <a:p>
            <a:pPr algn="just"/>
            <a:r>
              <a:rPr lang="en-US" sz="2000" dirty="0" smtClean="0">
                <a:latin typeface="Times New Roman" panose="02020603050405020304" pitchFamily="18" charset="0"/>
                <a:cs typeface="Times New Roman" panose="02020603050405020304" pitchFamily="18" charset="0"/>
              </a:rPr>
              <a:t>The study focuses on predicting train delays using advanced deep learning techniques to enhance railway operational efficiency, improve passenger satisfaction, and support intelligent traffic management systems. Railway delays are complex phenomena influenced by multiple interrelated operational, environmental, and temporal factors. To address this challenge, a comprehensive dataset was utilized, incorporating both static and dynamic attributes such as station-to-station distance, weather conditions, day of the week, train type, time slot, route congestion level, and historical delay patterns. These diverse features enable the model to capture spatial, temporal, and contextual dependencies that significantly affect delay propagation. This project introduces a robust deep learning-based framework for accurate train delay prediction. Four state-of-the-art deep learning models—Deep Neural Network (DNN), Convolutional Neural Network (CNN), Long Short-Term Memory (LSTM), and Bidirectional Long Short-Term Memory (</a:t>
            </a:r>
            <a:r>
              <a:rPr lang="en-US" sz="2000" dirty="0" err="1" smtClean="0">
                <a:latin typeface="Times New Roman" panose="02020603050405020304" pitchFamily="18" charset="0"/>
                <a:cs typeface="Times New Roman" panose="02020603050405020304" pitchFamily="18" charset="0"/>
              </a:rPr>
              <a:t>BiLSTM</a:t>
            </a:r>
            <a:r>
              <a:rPr lang="en-US" sz="2000" dirty="0" smtClean="0">
                <a:latin typeface="Times New Roman" panose="02020603050405020304" pitchFamily="18" charset="0"/>
                <a:cs typeface="Times New Roman" panose="02020603050405020304" pitchFamily="18" charset="0"/>
              </a:rPr>
              <a:t>) were implemented and comparatively evaluated.</a:t>
            </a:r>
            <a:r>
              <a:rPr lang="en-IN" sz="2000" dirty="0" smtClean="0">
                <a:latin typeface="Times New Roman" panose="02020603050405020304" pitchFamily="18" charset="0"/>
                <a:cs typeface="Times New Roman" panose="02020603050405020304" pitchFamily="18" charset="0"/>
              </a:rPr>
              <a:t> Each model leverages unique architectural strengths: DNN captures nonlinear feature interactions, CNN extracts localized spatial patterns, LSTM models sequential temporal dependencies, and </a:t>
            </a:r>
            <a:r>
              <a:rPr lang="en-IN" sz="2000" dirty="0" err="1" smtClean="0">
                <a:latin typeface="Times New Roman" panose="02020603050405020304" pitchFamily="18" charset="0"/>
                <a:cs typeface="Times New Roman" panose="02020603050405020304" pitchFamily="18" charset="0"/>
              </a:rPr>
              <a:t>BiLSTM</a:t>
            </a:r>
            <a:r>
              <a:rPr lang="en-IN" sz="2000" dirty="0" smtClean="0">
                <a:latin typeface="Times New Roman" panose="02020603050405020304" pitchFamily="18" charset="0"/>
                <a:cs typeface="Times New Roman" panose="02020603050405020304" pitchFamily="18" charset="0"/>
              </a:rPr>
              <a:t> enhances learning by considering both past and future contextual information within time-series data.</a:t>
            </a:r>
            <a:endParaRPr lang="en-US" sz="2000" dirty="0">
              <a:latin typeface="Times New Roman" panose="02020603050405020304" pitchFamily="18" charset="0"/>
              <a:cs typeface="Times New Roman" panose="02020603050405020304" pitchFamily="18" charset="0"/>
            </a:endParaRPr>
          </a:p>
        </p:txBody>
      </p:sp>
      <p:sp>
        <p:nvSpPr>
          <p:cNvPr id="9" name="Date Placeholder 8"/>
          <p:cNvSpPr>
            <a:spLocks noGrp="1"/>
          </p:cNvSpPr>
          <p:nvPr>
            <p:ph type="dt" sz="half" idx="6"/>
          </p:nvPr>
        </p:nvSpPr>
        <p:spPr/>
        <p:txBody>
          <a:bodyPr/>
          <a:lstStyle/>
          <a:p>
            <a:pPr marL="12700">
              <a:lnSpc>
                <a:spcPts val="1410"/>
              </a:lnSpc>
            </a:pPr>
            <a:r>
              <a:rPr lang="en-US" spc="-10" smtClean="0"/>
              <a:t>Date</a:t>
            </a:r>
            <a:endParaRPr lang="en-US" spc="-20"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1E958-1FB5-C67D-3A0D-71F5AB0A7042}"/>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78D1E68D-3320-3727-3535-F47D882BADB6}"/>
              </a:ext>
            </a:extLst>
          </p:cNvPr>
          <p:cNvSpPr txBox="1">
            <a:spLocks noGrp="1"/>
          </p:cNvSpPr>
          <p:nvPr>
            <p:ph type="title"/>
          </p:nvPr>
        </p:nvSpPr>
        <p:spPr>
          <a:prstGeom prst="rect">
            <a:avLst/>
          </a:prstGeom>
        </p:spPr>
        <p:txBody>
          <a:bodyPr vert="horz" wrap="square" lIns="0" tIns="262889" rIns="0" bIns="0" rtlCol="0">
            <a:spAutoFit/>
          </a:bodyPr>
          <a:lstStyle/>
          <a:p>
            <a:pPr marL="588010">
              <a:lnSpc>
                <a:spcPct val="100000"/>
              </a:lnSpc>
              <a:spcBef>
                <a:spcPts val="130"/>
              </a:spcBef>
            </a:pPr>
            <a:r>
              <a:rPr dirty="0"/>
              <a:t>CONCLUSION</a:t>
            </a:r>
            <a:r>
              <a:rPr spc="-140" dirty="0"/>
              <a:t> </a:t>
            </a:r>
            <a:r>
              <a:rPr dirty="0"/>
              <a:t>and</a:t>
            </a:r>
            <a:r>
              <a:rPr spc="-85" dirty="0"/>
              <a:t> </a:t>
            </a:r>
            <a:r>
              <a:rPr dirty="0"/>
              <a:t>FUTURE</a:t>
            </a:r>
            <a:r>
              <a:rPr spc="-120" dirty="0"/>
              <a:t> </a:t>
            </a:r>
            <a:r>
              <a:rPr spc="-10" dirty="0"/>
              <a:t>SCOPE</a:t>
            </a:r>
          </a:p>
        </p:txBody>
      </p:sp>
      <p:sp>
        <p:nvSpPr>
          <p:cNvPr id="4" name="object 4">
            <a:extLst>
              <a:ext uri="{FF2B5EF4-FFF2-40B4-BE49-F238E27FC236}">
                <a16:creationId xmlns:a16="http://schemas.microsoft.com/office/drawing/2014/main" id="{4638BAA7-54FE-0D23-750B-04BDE2B9B6AA}"/>
              </a:ext>
            </a:extLst>
          </p:cNvPr>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a:extLst>
              <a:ext uri="{FF2B5EF4-FFF2-40B4-BE49-F238E27FC236}">
                <a16:creationId xmlns:a16="http://schemas.microsoft.com/office/drawing/2014/main" id="{DB1D9124-5557-814F-9781-2B3B4B620D92}"/>
              </a:ext>
            </a:extLst>
          </p:cNvPr>
          <p:cNvSpPr txBox="1">
            <a:spLocks noGrp="1"/>
          </p:cNvSpPr>
          <p:nvPr>
            <p:ph type="ftr" sz="quarter" idx="5"/>
          </p:nvPr>
        </p:nvSpPr>
        <p:spPr>
          <a:xfrm>
            <a:off x="5505148" y="6451049"/>
            <a:ext cx="1037796"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a:extLst>
              <a:ext uri="{FF2B5EF4-FFF2-40B4-BE49-F238E27FC236}">
                <a16:creationId xmlns:a16="http://schemas.microsoft.com/office/drawing/2014/main" id="{D4251870-D769-0DC1-BD51-2D54309E3CB3}"/>
              </a:ext>
            </a:extLst>
          </p:cNvPr>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a:extLst>
              <a:ext uri="{FF2B5EF4-FFF2-40B4-BE49-F238E27FC236}">
                <a16:creationId xmlns:a16="http://schemas.microsoft.com/office/drawing/2014/main" id="{5EF62112-9259-EB53-EC00-592C71221670}"/>
              </a:ext>
            </a:extLst>
          </p:cNvPr>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30</a:t>
            </a:fld>
            <a:endParaRPr spc="-25" dirty="0"/>
          </a:p>
        </p:txBody>
      </p:sp>
      <p:sp>
        <p:nvSpPr>
          <p:cNvPr id="3" name="object 3">
            <a:extLst>
              <a:ext uri="{FF2B5EF4-FFF2-40B4-BE49-F238E27FC236}">
                <a16:creationId xmlns:a16="http://schemas.microsoft.com/office/drawing/2014/main" id="{CB7DEA59-4D87-62DD-A416-6314800CA35A}"/>
              </a:ext>
            </a:extLst>
          </p:cNvPr>
          <p:cNvSpPr txBox="1">
            <a:spLocks noGrp="1"/>
          </p:cNvSpPr>
          <p:nvPr>
            <p:ph type="body" idx="1"/>
          </p:nvPr>
        </p:nvSpPr>
        <p:spPr>
          <a:xfrm>
            <a:off x="533400" y="1483468"/>
            <a:ext cx="11442700" cy="4101123"/>
          </a:xfrm>
          <a:prstGeom prst="rect">
            <a:avLst/>
          </a:prstGeom>
        </p:spPr>
        <p:txBody>
          <a:bodyPr vert="horz" wrap="square" lIns="0" tIns="99060" rIns="0" bIns="0" rtlCol="0">
            <a:spAutoFit/>
          </a:bodyPr>
          <a:lstStyle/>
          <a:p>
            <a:r>
              <a:rPr lang="en-US" sz="2300" b="1" dirty="0"/>
              <a:t>Future </a:t>
            </a:r>
            <a:r>
              <a:rPr lang="en-US" sz="2300" b="1" dirty="0" smtClean="0"/>
              <a:t>Developments</a:t>
            </a:r>
          </a:p>
          <a:p>
            <a:pPr marL="342900" indent="-342900">
              <a:buFont typeface="Arial" panose="020B0604020202020204" pitchFamily="34" charset="0"/>
              <a:buChar char="•"/>
            </a:pPr>
            <a:r>
              <a:rPr lang="en-US" sz="2400" dirty="0"/>
              <a:t>Integrate real-time data sources like live weather and maintenance logs to improve prediction </a:t>
            </a:r>
            <a:r>
              <a:rPr lang="en-US" sz="2400" dirty="0" smtClean="0"/>
              <a:t>accuracy</a:t>
            </a:r>
          </a:p>
          <a:p>
            <a:pPr marL="342900" indent="-342900">
              <a:buFont typeface="Arial" panose="020B0604020202020204" pitchFamily="34" charset="0"/>
              <a:buChar char="•"/>
            </a:pPr>
            <a:r>
              <a:rPr lang="en-US" sz="2400" dirty="0"/>
              <a:t>Implement advanced models such as Transformers for better temporal understanding</a:t>
            </a:r>
            <a:r>
              <a:rPr lang="en-US" sz="2400" dirty="0" smtClean="0"/>
              <a:t>.</a:t>
            </a:r>
          </a:p>
          <a:p>
            <a:pPr marL="342900" indent="-342900">
              <a:buFont typeface="Arial" panose="020B0604020202020204" pitchFamily="34" charset="0"/>
              <a:buChar char="•"/>
            </a:pPr>
            <a:r>
              <a:rPr lang="en-US" sz="2400" dirty="0"/>
              <a:t>Extend the framework to multi-modal transport systems for smart city integration</a:t>
            </a:r>
            <a:r>
              <a:rPr lang="en-US" sz="2400" dirty="0" smtClean="0"/>
              <a:t>.</a:t>
            </a:r>
          </a:p>
          <a:p>
            <a:pPr marL="342900" indent="-342900">
              <a:buFont typeface="Arial" panose="020B0604020202020204" pitchFamily="34" charset="0"/>
              <a:buChar char="•"/>
            </a:pPr>
            <a:endParaRPr lang="en-US" sz="2300" b="1" dirty="0"/>
          </a:p>
          <a:p>
            <a:r>
              <a:rPr lang="en-US" sz="2300" b="1" dirty="0" smtClean="0"/>
              <a:t>Limitations</a:t>
            </a:r>
            <a:endParaRPr lang="en-US" sz="2300" b="1" dirty="0"/>
          </a:p>
          <a:p>
            <a:pPr marL="342900" indent="-342900">
              <a:buFont typeface="Arial" panose="020B0604020202020204" pitchFamily="34" charset="0"/>
              <a:buChar char="•"/>
            </a:pPr>
            <a:r>
              <a:rPr lang="en-US" sz="2400" dirty="0"/>
              <a:t>Limited dataset scope and absence of real-time data affect generalization</a:t>
            </a:r>
            <a:r>
              <a:rPr lang="en-US" sz="2400" dirty="0" smtClean="0"/>
              <a:t>.</a:t>
            </a:r>
          </a:p>
          <a:p>
            <a:pPr marL="342900" indent="-342900">
              <a:buFont typeface="Arial" panose="020B0604020202020204" pitchFamily="34" charset="0"/>
              <a:buChar char="•"/>
            </a:pPr>
            <a:r>
              <a:rPr lang="en-US" sz="2400" dirty="0"/>
              <a:t>High computational demand of deep models like </a:t>
            </a:r>
            <a:r>
              <a:rPr lang="en-US" sz="2400" dirty="0" err="1"/>
              <a:t>BiLSTM</a:t>
            </a:r>
            <a:r>
              <a:rPr lang="en-US" sz="2400" dirty="0"/>
              <a:t> hinders real-time deployment</a:t>
            </a:r>
            <a:r>
              <a:rPr lang="en-US" sz="2400" dirty="0" smtClean="0"/>
              <a:t>.</a:t>
            </a:r>
          </a:p>
          <a:p>
            <a:pPr marL="342900" indent="-342900">
              <a:buFont typeface="Arial" panose="020B0604020202020204" pitchFamily="34" charset="0"/>
              <a:buChar char="•"/>
            </a:pPr>
            <a:r>
              <a:rPr lang="en-US" sz="2400" dirty="0"/>
              <a:t>Lack of model interpretability makes understanding feature impact difficult.</a:t>
            </a:r>
            <a:endParaRPr lang="en-US" sz="2300" dirty="0"/>
          </a:p>
          <a:p>
            <a:endParaRPr lang="en-US" sz="2300" dirty="0"/>
          </a:p>
        </p:txBody>
      </p:sp>
    </p:spTree>
    <p:extLst>
      <p:ext uri="{BB962C8B-B14F-4D97-AF65-F5344CB8AC3E}">
        <p14:creationId xmlns:p14="http://schemas.microsoft.com/office/powerpoint/2010/main" val="6667575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90600" y="304800"/>
            <a:ext cx="10155936" cy="942565"/>
          </a:xfrm>
          <a:prstGeom prst="rect">
            <a:avLst/>
          </a:prstGeom>
        </p:spPr>
        <p:txBody>
          <a:bodyPr vert="horz" wrap="square" lIns="0" tIns="262889" rIns="0" bIns="0" rtlCol="0">
            <a:spAutoFit/>
          </a:bodyPr>
          <a:lstStyle/>
          <a:p>
            <a:pPr marL="3345815">
              <a:lnSpc>
                <a:spcPct val="100000"/>
              </a:lnSpc>
              <a:spcBef>
                <a:spcPts val="130"/>
              </a:spcBef>
            </a:pPr>
            <a:r>
              <a:rPr spc="-10" dirty="0"/>
              <a:t>REFERENCES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p:cNvSpPr txBox="1">
            <a:spLocks noGrp="1"/>
          </p:cNvSpPr>
          <p:nvPr>
            <p:ph type="ftr" sz="quarter" idx="5"/>
          </p:nvPr>
        </p:nvSpPr>
        <p:spPr>
          <a:xfrm>
            <a:off x="5505148" y="6451049"/>
            <a:ext cx="971852"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31</a:t>
            </a:fld>
            <a:endParaRPr spc="-25" dirty="0"/>
          </a:p>
        </p:txBody>
      </p:sp>
      <p:sp>
        <p:nvSpPr>
          <p:cNvPr id="14" name="TextBox 13">
            <a:extLst>
              <a:ext uri="{FF2B5EF4-FFF2-40B4-BE49-F238E27FC236}">
                <a16:creationId xmlns:a16="http://schemas.microsoft.com/office/drawing/2014/main" id="{CD3FFB41-DB31-108C-69EA-EB9CCFA5F0DD}"/>
              </a:ext>
            </a:extLst>
          </p:cNvPr>
          <p:cNvSpPr txBox="1"/>
          <p:nvPr/>
        </p:nvSpPr>
        <p:spPr>
          <a:xfrm>
            <a:off x="457200" y="1200005"/>
            <a:ext cx="10972800" cy="5078313"/>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[1] </a:t>
            </a:r>
            <a:r>
              <a:rPr lang="en-US" b="1" dirty="0"/>
              <a:t>K. </a:t>
            </a:r>
            <a:r>
              <a:rPr lang="en-US" b="1" dirty="0" err="1"/>
              <a:t>Rautela</a:t>
            </a:r>
            <a:r>
              <a:rPr lang="en-US" b="1" dirty="0"/>
              <a:t>, M. C. Trivedi, and P. P. Roy</a:t>
            </a:r>
            <a:r>
              <a:rPr lang="en-US" dirty="0"/>
              <a:t>, "A </a:t>
            </a:r>
            <a:r>
              <a:rPr lang="en-US" dirty="0" err="1"/>
              <a:t>BiLSTM</a:t>
            </a:r>
            <a:r>
              <a:rPr lang="en-US" dirty="0"/>
              <a:t> based </a:t>
            </a:r>
            <a:r>
              <a:rPr lang="en-US" dirty="0" smtClean="0"/>
              <a:t>deep learning </a:t>
            </a:r>
            <a:r>
              <a:rPr lang="en-US" dirty="0"/>
              <a:t>model for predicting train delays," in </a:t>
            </a:r>
            <a:r>
              <a:rPr lang="en-US" dirty="0" smtClean="0"/>
              <a:t>Proc</a:t>
            </a:r>
            <a:r>
              <a:rPr lang="en-US" dirty="0"/>
              <a:t>. Int. Joint Conf.</a:t>
            </a:r>
          </a:p>
          <a:p>
            <a:r>
              <a:rPr lang="en-IN" dirty="0"/>
              <a:t>Neural </a:t>
            </a:r>
            <a:r>
              <a:rPr lang="en-IN" dirty="0" err="1"/>
              <a:t>Netw</a:t>
            </a:r>
            <a:r>
              <a:rPr lang="en-IN" dirty="0"/>
              <a:t>. (IJCNN)*, Glasgow, UK, Jul. 2020, pp. 1-7</a:t>
            </a:r>
            <a:r>
              <a:rPr lang="en-IN" dirty="0" smtClean="0"/>
              <a:t>.</a:t>
            </a:r>
          </a:p>
          <a:p>
            <a:r>
              <a:rPr lang="en-US" b="1" dirty="0" smtClean="0"/>
              <a:t>[2] </a:t>
            </a:r>
            <a:r>
              <a:rPr lang="en-US" b="1" dirty="0"/>
              <a:t>L. Ge, M. </a:t>
            </a:r>
            <a:r>
              <a:rPr lang="en-US" b="1" dirty="0" err="1"/>
              <a:t>Sarhani</a:t>
            </a:r>
            <a:r>
              <a:rPr lang="en-US" b="1" dirty="0"/>
              <a:t>, S. </a:t>
            </a:r>
            <a:r>
              <a:rPr lang="en-US" b="1" dirty="0" err="1"/>
              <a:t>Vos</a:t>
            </a:r>
            <a:r>
              <a:rPr lang="en-US" b="1" dirty="0"/>
              <a:t>, and L. </a:t>
            </a:r>
            <a:r>
              <a:rPr lang="en-US" b="1" dirty="0" err="1"/>
              <a:t>Xie</a:t>
            </a:r>
            <a:r>
              <a:rPr lang="en-US" dirty="0"/>
              <a:t>, "Review of transit data </a:t>
            </a:r>
            <a:r>
              <a:rPr lang="en-US" dirty="0" err="1" smtClean="0"/>
              <a:t>sources:Potentials</a:t>
            </a:r>
            <a:r>
              <a:rPr lang="en-US" dirty="0"/>
              <a:t>, challenges and complementarity," </a:t>
            </a:r>
            <a:r>
              <a:rPr lang="en-US" dirty="0" smtClean="0"/>
              <a:t>Sustainability, </a:t>
            </a:r>
            <a:r>
              <a:rPr lang="en-US" dirty="0"/>
              <a:t>vol. </a:t>
            </a:r>
            <a:r>
              <a:rPr lang="en-US" dirty="0" smtClean="0"/>
              <a:t>13,</a:t>
            </a:r>
            <a:r>
              <a:rPr lang="en-IN" dirty="0" smtClean="0"/>
              <a:t>no</a:t>
            </a:r>
            <a:r>
              <a:rPr lang="en-IN" dirty="0"/>
              <a:t>. 20, p. 11450, 2021.</a:t>
            </a:r>
          </a:p>
          <a:p>
            <a:r>
              <a:rPr lang="en-US" b="1" dirty="0" smtClean="0"/>
              <a:t>[3] </a:t>
            </a:r>
            <a:r>
              <a:rPr lang="en-US" b="1" dirty="0"/>
              <a:t>Z. Li, C. Wen, R. Hu, C. Xu, P. Huang, and X. Jiang</a:t>
            </a:r>
            <a:r>
              <a:rPr lang="en-US" dirty="0"/>
              <a:t>, "</a:t>
            </a:r>
            <a:r>
              <a:rPr lang="en-US" dirty="0" smtClean="0"/>
              <a:t>Near-term train </a:t>
            </a:r>
            <a:r>
              <a:rPr lang="en-US" dirty="0"/>
              <a:t>delay prediction in the Dutch railways network," </a:t>
            </a:r>
            <a:r>
              <a:rPr lang="en-US" dirty="0" smtClean="0"/>
              <a:t>Int</a:t>
            </a:r>
            <a:r>
              <a:rPr lang="en-US" dirty="0"/>
              <a:t>. J. </a:t>
            </a:r>
            <a:r>
              <a:rPr lang="en-US" dirty="0" smtClean="0"/>
              <a:t>Rail </a:t>
            </a:r>
            <a:r>
              <a:rPr lang="en-IN" dirty="0" smtClean="0"/>
              <a:t>Transportation, </a:t>
            </a:r>
            <a:r>
              <a:rPr lang="en-IN" dirty="0"/>
              <a:t>vol. 9, no. 6, pp. 520-539, 2020.</a:t>
            </a:r>
          </a:p>
          <a:p>
            <a:r>
              <a:rPr lang="en-IN" b="1" dirty="0" smtClean="0"/>
              <a:t>[4] </a:t>
            </a:r>
            <a:r>
              <a:rPr lang="en-IN" b="1" dirty="0"/>
              <a:t>N. </a:t>
            </a:r>
            <a:r>
              <a:rPr lang="en-IN" b="1" dirty="0" err="1" smtClean="0"/>
              <a:t>Markovic</a:t>
            </a:r>
            <a:r>
              <a:rPr lang="en-IN" b="1" dirty="0"/>
              <a:t>, S. </a:t>
            </a:r>
            <a:r>
              <a:rPr lang="en-IN" b="1" dirty="0" smtClean="0"/>
              <a:t>Milinkovic</a:t>
            </a:r>
            <a:r>
              <a:rPr lang="en-IN" b="1" dirty="0"/>
              <a:t>, K. S. Tikhonov, and P. </a:t>
            </a:r>
            <a:r>
              <a:rPr lang="en-IN" b="1" dirty="0" err="1"/>
              <a:t>Schonfeld</a:t>
            </a:r>
            <a:r>
              <a:rPr lang="en-IN" dirty="0"/>
              <a:t>, "</a:t>
            </a:r>
            <a:r>
              <a:rPr lang="en-IN" dirty="0" err="1" smtClean="0"/>
              <a:t>Examiningpassenger</a:t>
            </a:r>
            <a:r>
              <a:rPr lang="en-IN" dirty="0" smtClean="0"/>
              <a:t> </a:t>
            </a:r>
            <a:r>
              <a:rPr lang="en-IN" dirty="0"/>
              <a:t>train arrival delays with support vector regression</a:t>
            </a:r>
            <a:r>
              <a:rPr lang="en-IN" dirty="0" smtClean="0"/>
              <a:t>,"</a:t>
            </a:r>
            <a:r>
              <a:rPr lang="en-US" dirty="0" smtClean="0"/>
              <a:t>Transportation </a:t>
            </a:r>
            <a:r>
              <a:rPr lang="en-US" dirty="0"/>
              <a:t>Research Part C*, vol. 56, pp. 251-262, 2015.</a:t>
            </a:r>
          </a:p>
          <a:p>
            <a:r>
              <a:rPr lang="en-US" b="1" dirty="0" smtClean="0"/>
              <a:t>[5] </a:t>
            </a:r>
            <a:r>
              <a:rPr lang="en-US" b="1" dirty="0"/>
              <a:t>M. </a:t>
            </a:r>
            <a:r>
              <a:rPr lang="en-US" b="1" dirty="0" err="1"/>
              <a:t>Sarhani</a:t>
            </a:r>
            <a:r>
              <a:rPr lang="en-US" b="1" dirty="0"/>
              <a:t> and S. </a:t>
            </a:r>
            <a:r>
              <a:rPr lang="en-US" b="1" dirty="0" err="1"/>
              <a:t>Vos</a:t>
            </a:r>
            <a:r>
              <a:rPr lang="en-US" dirty="0"/>
              <a:t>, "On the effectiveness of SVM-based </a:t>
            </a:r>
            <a:r>
              <a:rPr lang="en-US" dirty="0" smtClean="0"/>
              <a:t>feature selection </a:t>
            </a:r>
            <a:r>
              <a:rPr lang="en-US" dirty="0"/>
              <a:t>for transit delay prediction," 2021</a:t>
            </a:r>
            <a:r>
              <a:rPr lang="en-US" dirty="0" smtClean="0"/>
              <a:t>.</a:t>
            </a:r>
          </a:p>
          <a:p>
            <a:r>
              <a:rPr lang="en-US" b="1" dirty="0" smtClean="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6] </a:t>
            </a:r>
            <a:r>
              <a:rPr lang="en-US" b="1" dirty="0"/>
              <a:t>J. Wessel, J. Allen, and K. Watkins</a:t>
            </a:r>
            <a:r>
              <a:rPr lang="en-US" dirty="0"/>
              <a:t>, "Integrating real-time </a:t>
            </a:r>
            <a:r>
              <a:rPr lang="en-US" dirty="0" smtClean="0"/>
              <a:t>data into </a:t>
            </a:r>
            <a:r>
              <a:rPr lang="en-US" dirty="0"/>
              <a:t>GTFS, a public transit data standard," *Transportation </a:t>
            </a:r>
            <a:r>
              <a:rPr lang="en-US" dirty="0" smtClean="0"/>
              <a:t>Research </a:t>
            </a:r>
            <a:r>
              <a:rPr lang="en-IN" dirty="0" smtClean="0"/>
              <a:t>Record, </a:t>
            </a:r>
            <a:r>
              <a:rPr lang="en-IN" dirty="0"/>
              <a:t>vol. 2650, no. 1, pp. 110-118, 2017</a:t>
            </a:r>
            <a:r>
              <a:rPr lang="en-IN" dirty="0" smtClean="0"/>
              <a:t>.</a:t>
            </a:r>
          </a:p>
          <a:p>
            <a:r>
              <a:rPr lang="en-US" b="1" dirty="0" smtClean="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7</a:t>
            </a:r>
            <a:r>
              <a:rPr lang="en-US" b="1" dirty="0" smtClean="0">
                <a:latin typeface="Times New Roman" panose="02020603050405020304" pitchFamily="18" charset="0"/>
                <a:cs typeface="Times New Roman" panose="02020603050405020304" pitchFamily="18" charset="0"/>
              </a:rPr>
              <a:t>]</a:t>
            </a:r>
            <a:r>
              <a:rPr lang="en-IN" dirty="0"/>
              <a:t> </a:t>
            </a:r>
            <a:r>
              <a:rPr lang="en-IN" b="1" dirty="0"/>
              <a:t>P. Huang, C. Wen, L. Fu, et </a:t>
            </a:r>
            <a:r>
              <a:rPr lang="en-IN" b="1" dirty="0" smtClean="0"/>
              <a:t>al</a:t>
            </a:r>
            <a:r>
              <a:rPr lang="en-IN" dirty="0" smtClean="0"/>
              <a:t>, </a:t>
            </a:r>
            <a:r>
              <a:rPr lang="en-IN" dirty="0"/>
              <a:t>"</a:t>
            </a:r>
            <a:r>
              <a:rPr lang="en-IN" dirty="0" err="1"/>
              <a:t>Modeling</a:t>
            </a:r>
            <a:r>
              <a:rPr lang="en-IN" dirty="0"/>
              <a:t> train operation as </a:t>
            </a:r>
            <a:r>
              <a:rPr lang="en-IN" dirty="0" smtClean="0"/>
              <a:t>sequences:</a:t>
            </a:r>
            <a:r>
              <a:rPr lang="en-US" dirty="0" smtClean="0"/>
              <a:t>A </a:t>
            </a:r>
            <a:r>
              <a:rPr lang="en-US" dirty="0"/>
              <a:t>study of delay prediction with operation and weather data," *</a:t>
            </a:r>
            <a:r>
              <a:rPr lang="en-US" dirty="0" smtClean="0"/>
              <a:t>Transportation Research </a:t>
            </a:r>
            <a:r>
              <a:rPr lang="en-US" dirty="0"/>
              <a:t>Part E*, vol. 141, p. 102022, 2020</a:t>
            </a:r>
            <a:r>
              <a:rPr lang="en-US" dirty="0" smtClean="0"/>
              <a:t>.</a:t>
            </a:r>
          </a:p>
          <a:p>
            <a:r>
              <a:rPr lang="en-US" b="1" dirty="0" smtClean="0">
                <a:latin typeface="Times New Roman" panose="02020603050405020304" pitchFamily="18" charset="0"/>
                <a:cs typeface="Times New Roman" panose="02020603050405020304" pitchFamily="18" charset="0"/>
              </a:rPr>
              <a:t>[8]</a:t>
            </a:r>
            <a:r>
              <a:rPr lang="en-US" b="1" dirty="0"/>
              <a:t> M. </a:t>
            </a:r>
            <a:r>
              <a:rPr lang="en-US" b="1" dirty="0" err="1"/>
              <a:t>Shoman</a:t>
            </a:r>
            <a:r>
              <a:rPr lang="en-US" b="1" dirty="0"/>
              <a:t>, T. Laverty, and C. </a:t>
            </a:r>
            <a:r>
              <a:rPr lang="en-US" b="1" dirty="0" err="1"/>
              <a:t>Andris</a:t>
            </a:r>
            <a:r>
              <a:rPr lang="en-US" dirty="0"/>
              <a:t>, "Transit delay prediction </a:t>
            </a:r>
            <a:r>
              <a:rPr lang="en-US" dirty="0" smtClean="0"/>
              <a:t>using entity </a:t>
            </a:r>
            <a:r>
              <a:rPr lang="en-US" dirty="0" err="1"/>
              <a:t>embeddings</a:t>
            </a:r>
            <a:r>
              <a:rPr lang="en-US" dirty="0"/>
              <a:t> </a:t>
            </a:r>
            <a:r>
              <a:rPr lang="en-US" dirty="0" smtClean="0"/>
              <a:t>on heterogeneous </a:t>
            </a:r>
            <a:r>
              <a:rPr lang="en-US" dirty="0"/>
              <a:t>data," *IEEE Trans. </a:t>
            </a:r>
            <a:r>
              <a:rPr lang="en-US" dirty="0" err="1"/>
              <a:t>Intell</a:t>
            </a:r>
            <a:r>
              <a:rPr lang="en-US" dirty="0"/>
              <a:t>. Transp.</a:t>
            </a:r>
          </a:p>
          <a:p>
            <a:r>
              <a:rPr lang="nn-NO" dirty="0"/>
              <a:t>Syst.*, vol. 22, no. 7, pp. 4151-4161, 2020.</a:t>
            </a:r>
            <a:endParaRPr lang="en-US"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271ED2-8F25-27C6-D814-7A6F6A8DCB8C}"/>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32BB00C-B5AB-D5C0-DCC6-68AD5DC88F47}"/>
              </a:ext>
            </a:extLst>
          </p:cNvPr>
          <p:cNvSpPr txBox="1">
            <a:spLocks noGrp="1"/>
          </p:cNvSpPr>
          <p:nvPr>
            <p:ph type="title"/>
          </p:nvPr>
        </p:nvSpPr>
        <p:spPr>
          <a:xfrm>
            <a:off x="990600" y="304800"/>
            <a:ext cx="10155936" cy="942565"/>
          </a:xfrm>
          <a:prstGeom prst="rect">
            <a:avLst/>
          </a:prstGeom>
        </p:spPr>
        <p:txBody>
          <a:bodyPr vert="horz" wrap="square" lIns="0" tIns="262889" rIns="0" bIns="0" rtlCol="0">
            <a:spAutoFit/>
          </a:bodyPr>
          <a:lstStyle/>
          <a:p>
            <a:pPr marL="3345815">
              <a:lnSpc>
                <a:spcPct val="100000"/>
              </a:lnSpc>
              <a:spcBef>
                <a:spcPts val="130"/>
              </a:spcBef>
            </a:pPr>
            <a:r>
              <a:rPr spc="-10" dirty="0" smtClean="0"/>
              <a:t>REFERENCES</a:t>
            </a:r>
            <a:endParaRPr spc="-10" dirty="0"/>
          </a:p>
        </p:txBody>
      </p:sp>
      <p:sp>
        <p:nvSpPr>
          <p:cNvPr id="4" name="object 4">
            <a:extLst>
              <a:ext uri="{FF2B5EF4-FFF2-40B4-BE49-F238E27FC236}">
                <a16:creationId xmlns:a16="http://schemas.microsoft.com/office/drawing/2014/main" id="{6C214DEF-7FD1-C6BD-C435-30BF8D30BB1C}"/>
              </a:ext>
            </a:extLst>
          </p:cNvPr>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a:extLst>
              <a:ext uri="{FF2B5EF4-FFF2-40B4-BE49-F238E27FC236}">
                <a16:creationId xmlns:a16="http://schemas.microsoft.com/office/drawing/2014/main" id="{8412E0AE-1582-3D46-293D-611085247BFB}"/>
              </a:ext>
            </a:extLst>
          </p:cNvPr>
          <p:cNvSpPr txBox="1">
            <a:spLocks noGrp="1"/>
          </p:cNvSpPr>
          <p:nvPr>
            <p:ph type="ftr" sz="quarter" idx="5"/>
          </p:nvPr>
        </p:nvSpPr>
        <p:spPr>
          <a:xfrm>
            <a:off x="5505148" y="6451049"/>
            <a:ext cx="971852"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a:extLst>
              <a:ext uri="{FF2B5EF4-FFF2-40B4-BE49-F238E27FC236}">
                <a16:creationId xmlns:a16="http://schemas.microsoft.com/office/drawing/2014/main" id="{95A9630B-33F0-329B-CC46-3D442CAFA269}"/>
              </a:ext>
            </a:extLst>
          </p:cNvPr>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a:extLst>
              <a:ext uri="{FF2B5EF4-FFF2-40B4-BE49-F238E27FC236}">
                <a16:creationId xmlns:a16="http://schemas.microsoft.com/office/drawing/2014/main" id="{6623AB79-95A9-1F68-CD8C-90C88A585538}"/>
              </a:ext>
            </a:extLst>
          </p:cNvPr>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32</a:t>
            </a:fld>
            <a:endParaRPr spc="-25" dirty="0"/>
          </a:p>
        </p:txBody>
      </p:sp>
      <p:sp>
        <p:nvSpPr>
          <p:cNvPr id="14" name="TextBox 13">
            <a:extLst>
              <a:ext uri="{FF2B5EF4-FFF2-40B4-BE49-F238E27FC236}">
                <a16:creationId xmlns:a16="http://schemas.microsoft.com/office/drawing/2014/main" id="{FCF7F171-EAEE-35C2-C15B-DACF600292CF}"/>
              </a:ext>
            </a:extLst>
          </p:cNvPr>
          <p:cNvSpPr txBox="1"/>
          <p:nvPr/>
        </p:nvSpPr>
        <p:spPr>
          <a:xfrm>
            <a:off x="381001" y="1524000"/>
            <a:ext cx="11277600" cy="4247317"/>
          </a:xfrm>
          <a:prstGeom prst="rect">
            <a:avLst/>
          </a:prstGeom>
          <a:noFill/>
        </p:spPr>
        <p:txBody>
          <a:bodyPr wrap="square">
            <a:spAutoFit/>
          </a:bodyPr>
          <a:lstStyle/>
          <a:p>
            <a:r>
              <a:rPr lang="en-US" b="1" dirty="0" smtClean="0"/>
              <a:t>[9]R</a:t>
            </a:r>
            <a:r>
              <a:rPr lang="en-US" b="1" dirty="0"/>
              <a:t>. Al-</a:t>
            </a:r>
            <a:r>
              <a:rPr lang="en-US" b="1" dirty="0" err="1"/>
              <a:t>Naim</a:t>
            </a:r>
            <a:r>
              <a:rPr lang="en-US" b="1" dirty="0"/>
              <a:t> and Y. </a:t>
            </a:r>
            <a:r>
              <a:rPr lang="en-US" b="1" dirty="0" err="1"/>
              <a:t>Lytkin</a:t>
            </a:r>
            <a:r>
              <a:rPr lang="en-US" dirty="0"/>
              <a:t>, "Review and comparison of </a:t>
            </a:r>
            <a:r>
              <a:rPr lang="en-US" dirty="0" smtClean="0"/>
              <a:t>prediction algorithms </a:t>
            </a:r>
            <a:r>
              <a:rPr lang="en-US" dirty="0"/>
              <a:t>for estimated time of arrival using geospatial </a:t>
            </a:r>
            <a:r>
              <a:rPr lang="en-US" dirty="0" smtClean="0"/>
              <a:t>transportation </a:t>
            </a:r>
            <a:r>
              <a:rPr lang="it-IT" dirty="0" smtClean="0"/>
              <a:t>data</a:t>
            </a:r>
            <a:r>
              <a:rPr lang="it-IT" dirty="0"/>
              <a:t>," *Procedia Computer Science*, vol. 193, pp. 13-21, 2021.</a:t>
            </a:r>
          </a:p>
          <a:p>
            <a:r>
              <a:rPr lang="en-US" b="1" dirty="0"/>
              <a:t>[</a:t>
            </a:r>
            <a:r>
              <a:rPr lang="en-US" b="1" dirty="0" smtClean="0"/>
              <a:t>10] </a:t>
            </a:r>
            <a:r>
              <a:rPr lang="en-US" b="1" dirty="0"/>
              <a:t>M. </a:t>
            </a:r>
            <a:r>
              <a:rPr lang="en-US" b="1" dirty="0" err="1"/>
              <a:t>Sarhani</a:t>
            </a:r>
            <a:r>
              <a:rPr lang="en-US" b="1" dirty="0"/>
              <a:t> and S. </a:t>
            </a:r>
            <a:r>
              <a:rPr lang="en-US" b="1" dirty="0" err="1"/>
              <a:t>Vos</a:t>
            </a:r>
            <a:r>
              <a:rPr lang="en-US" dirty="0"/>
              <a:t>, "Evaluation of regression algorithms for </a:t>
            </a:r>
            <a:r>
              <a:rPr lang="en-US" dirty="0" smtClean="0"/>
              <a:t>rail transit </a:t>
            </a:r>
            <a:r>
              <a:rPr lang="en-US" dirty="0"/>
              <a:t>delay prediction using open data," *Public Transport*, vol. </a:t>
            </a:r>
            <a:r>
              <a:rPr lang="en-US" dirty="0" smtClean="0"/>
              <a:t>15,no</a:t>
            </a:r>
            <a:r>
              <a:rPr lang="en-US" dirty="0"/>
              <a:t>. 3, pp. 635-659, 2023. [Online]. </a:t>
            </a:r>
            <a:endParaRPr lang="en-US" dirty="0" smtClean="0"/>
          </a:p>
          <a:p>
            <a:r>
              <a:rPr lang="en-US" dirty="0" smtClean="0"/>
              <a:t>Available</a:t>
            </a:r>
            <a:r>
              <a:rPr lang="en-US" dirty="0"/>
              <a:t>: https://</a:t>
            </a:r>
            <a:r>
              <a:rPr lang="en-US" dirty="0" smtClean="0"/>
              <a:t>doi.org/10.1007/</a:t>
            </a:r>
            <a:r>
              <a:rPr lang="en-IN" dirty="0" smtClean="0"/>
              <a:t>s12469-023-00300-9</a:t>
            </a:r>
            <a:endParaRPr lang="en-IN" dirty="0"/>
          </a:p>
          <a:p>
            <a:r>
              <a:rPr lang="en-US" b="1" dirty="0"/>
              <a:t>[</a:t>
            </a:r>
            <a:r>
              <a:rPr lang="en-US" b="1" dirty="0" smtClean="0"/>
              <a:t>11] </a:t>
            </a:r>
            <a:r>
              <a:rPr lang="en-US" b="1" dirty="0"/>
              <a:t>C. Wen, P. Huang, and L. Fu</a:t>
            </a:r>
            <a:r>
              <a:rPr lang="en-US" dirty="0"/>
              <a:t>, "Predicting transit delays using </a:t>
            </a:r>
            <a:r>
              <a:rPr lang="en-US" dirty="0" smtClean="0"/>
              <a:t>graph attention </a:t>
            </a:r>
            <a:r>
              <a:rPr lang="en-US" dirty="0"/>
              <a:t>networks," *Transportation Research Part C*, vol. 149, </a:t>
            </a:r>
            <a:r>
              <a:rPr lang="en-US" dirty="0" smtClean="0"/>
              <a:t>p.</a:t>
            </a:r>
            <a:r>
              <a:rPr lang="en-IN" dirty="0" smtClean="0"/>
              <a:t>103935</a:t>
            </a:r>
            <a:r>
              <a:rPr lang="en-IN" dirty="0"/>
              <a:t>, 2023</a:t>
            </a:r>
            <a:r>
              <a:rPr lang="en-IN" dirty="0" smtClean="0"/>
              <a:t>.</a:t>
            </a:r>
          </a:p>
          <a:p>
            <a:r>
              <a:rPr lang="en-US" b="1" dirty="0" smtClean="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12] </a:t>
            </a:r>
            <a:r>
              <a:rPr lang="en-US" b="1" dirty="0"/>
              <a:t>X. Wang, L. Chen, and Y. Zhao</a:t>
            </a:r>
            <a:r>
              <a:rPr lang="en-US" dirty="0"/>
              <a:t>, "Comparative study of machine </a:t>
            </a:r>
            <a:r>
              <a:rPr lang="en-US" dirty="0" smtClean="0"/>
              <a:t>learning models </a:t>
            </a:r>
            <a:r>
              <a:rPr lang="en-US" dirty="0"/>
              <a:t>for metro </a:t>
            </a:r>
            <a:r>
              <a:rPr lang="en-US" dirty="0" smtClean="0"/>
              <a:t>delay forecasting</a:t>
            </a:r>
            <a:r>
              <a:rPr lang="en-US" dirty="0"/>
              <a:t>," *Expert Syst. Appl.*, vol. 216, </a:t>
            </a:r>
            <a:r>
              <a:rPr lang="en-US" dirty="0" smtClean="0"/>
              <a:t>p.</a:t>
            </a:r>
            <a:r>
              <a:rPr lang="en-IN" dirty="0" smtClean="0"/>
              <a:t>119419</a:t>
            </a:r>
            <a:r>
              <a:rPr lang="en-IN" dirty="0"/>
              <a:t>, 2023</a:t>
            </a:r>
            <a:r>
              <a:rPr lang="en-IN" dirty="0" smtClean="0"/>
              <a:t>.</a:t>
            </a:r>
          </a:p>
          <a:p>
            <a:r>
              <a:rPr lang="en-US" b="1" dirty="0" smtClean="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13] </a:t>
            </a:r>
            <a:r>
              <a:rPr lang="en-US" b="1" dirty="0"/>
              <a:t>Huang, P., Fu, L., Wen, C. </a:t>
            </a:r>
            <a:r>
              <a:rPr lang="en-US" dirty="0"/>
              <a:t>(2024). Combining data sources for </a:t>
            </a:r>
            <a:r>
              <a:rPr lang="en-US" dirty="0" smtClean="0"/>
              <a:t>real-time delay </a:t>
            </a:r>
            <a:r>
              <a:rPr lang="en-US" dirty="0"/>
              <a:t>prediction in urban rail systems. IEEE Transactions on </a:t>
            </a:r>
            <a:r>
              <a:rPr lang="en-US" dirty="0" smtClean="0"/>
              <a:t>Intelligent </a:t>
            </a:r>
            <a:r>
              <a:rPr lang="en-IN" dirty="0" smtClean="0"/>
              <a:t>Transportation </a:t>
            </a:r>
            <a:r>
              <a:rPr lang="en-IN" dirty="0"/>
              <a:t>Systems, 25(1), 101–112</a:t>
            </a:r>
            <a:r>
              <a:rPr lang="en-IN" dirty="0" smtClean="0"/>
              <a:t>.</a:t>
            </a:r>
          </a:p>
          <a:p>
            <a:r>
              <a:rPr lang="en-US" b="1" dirty="0" smtClean="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14] </a:t>
            </a:r>
            <a:r>
              <a:rPr lang="en-US" b="1" dirty="0" err="1"/>
              <a:t>Godfrid</a:t>
            </a:r>
            <a:r>
              <a:rPr lang="en-US" b="1" dirty="0"/>
              <a:t>, J., </a:t>
            </a:r>
            <a:r>
              <a:rPr lang="en-US" b="1" dirty="0" err="1"/>
              <a:t>Radnic</a:t>
            </a:r>
            <a:r>
              <a:rPr lang="en-US" b="1" dirty="0"/>
              <a:t>, P., </a:t>
            </a:r>
            <a:r>
              <a:rPr lang="en-US" b="1" dirty="0" err="1"/>
              <a:t>Vaisman</a:t>
            </a:r>
            <a:r>
              <a:rPr lang="en-US" b="1" dirty="0"/>
              <a:t>, A., </a:t>
            </a:r>
            <a:r>
              <a:rPr lang="en-US" b="1" dirty="0" err="1"/>
              <a:t>Zimanyi</a:t>
            </a:r>
            <a:r>
              <a:rPr lang="en-US" b="1" dirty="0"/>
              <a:t>, E</a:t>
            </a:r>
            <a:r>
              <a:rPr lang="en-US" dirty="0"/>
              <a:t>. (2022). </a:t>
            </a:r>
            <a:r>
              <a:rPr lang="en-US" dirty="0" smtClean="0"/>
              <a:t>Examining public </a:t>
            </a:r>
            <a:r>
              <a:rPr lang="en-US" dirty="0"/>
              <a:t>transport in the city of Buenos Aires with </a:t>
            </a:r>
            <a:r>
              <a:rPr lang="en-US" dirty="0" err="1"/>
              <a:t>MobilityDB</a:t>
            </a:r>
            <a:r>
              <a:rPr lang="en-US" dirty="0"/>
              <a:t>. </a:t>
            </a:r>
            <a:r>
              <a:rPr lang="en-US" dirty="0" smtClean="0"/>
              <a:t>Public </a:t>
            </a:r>
            <a:r>
              <a:rPr lang="en-IN" dirty="0" smtClean="0"/>
              <a:t>Transport</a:t>
            </a:r>
            <a:r>
              <a:rPr lang="en-IN" dirty="0"/>
              <a:t>, 14(2), 287–321</a:t>
            </a:r>
            <a:r>
              <a:rPr lang="en-IN" dirty="0" smtClean="0"/>
              <a:t>.</a:t>
            </a:r>
          </a:p>
          <a:p>
            <a:r>
              <a:rPr lang="en-US" b="1" dirty="0" smtClean="0">
                <a:latin typeface="Times New Roman" panose="02020603050405020304" pitchFamily="18" charset="0"/>
                <a:cs typeface="Times New Roman" panose="02020603050405020304" pitchFamily="18" charset="0"/>
              </a:rPr>
              <a:t>[15]</a:t>
            </a:r>
            <a:r>
              <a:rPr lang="en-US" dirty="0"/>
              <a:t> </a:t>
            </a:r>
            <a:r>
              <a:rPr lang="en-US" b="1" dirty="0"/>
              <a:t>M. S. </a:t>
            </a:r>
            <a:r>
              <a:rPr lang="en-US" b="1" dirty="0" err="1"/>
              <a:t>Gudur</a:t>
            </a:r>
            <a:r>
              <a:rPr lang="en-US" b="1" dirty="0"/>
              <a:t>, A. </a:t>
            </a:r>
            <a:r>
              <a:rPr lang="en-US" b="1" dirty="0" err="1"/>
              <a:t>Parida</a:t>
            </a:r>
            <a:r>
              <a:rPr lang="en-US" b="1" dirty="0"/>
              <a:t>, and S. Mishra</a:t>
            </a:r>
            <a:r>
              <a:rPr lang="en-US" dirty="0"/>
              <a:t>, "Deep learning approach for </a:t>
            </a:r>
            <a:r>
              <a:rPr lang="en-US" dirty="0" smtClean="0"/>
              <a:t>train delay </a:t>
            </a:r>
            <a:r>
              <a:rPr lang="en-US" dirty="0"/>
              <a:t>prediction using LSTM," *Transportation Research Record*, </a:t>
            </a:r>
            <a:r>
              <a:rPr lang="en-US" dirty="0" smtClean="0"/>
              <a:t>vol.</a:t>
            </a:r>
            <a:r>
              <a:rPr lang="en-IN" dirty="0" smtClean="0"/>
              <a:t>2673</a:t>
            </a:r>
            <a:r>
              <a:rPr lang="en-IN" dirty="0"/>
              <a:t>, no. 11, pp. 373-381, 2019.</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02920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133600">
              <a:lnSpc>
                <a:spcPct val="100000"/>
              </a:lnSpc>
              <a:spcBef>
                <a:spcPts val="130"/>
              </a:spcBef>
            </a:pPr>
            <a:r>
              <a:rPr spc="-10" dirty="0" smtClean="0"/>
              <a:t>ACKNOWLEGEMENTS</a:t>
            </a:r>
            <a:endParaRPr spc="-1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p:cNvSpPr txBox="1">
            <a:spLocks noGrp="1"/>
          </p:cNvSpPr>
          <p:nvPr>
            <p:ph type="ftr" sz="quarter" idx="5"/>
          </p:nvPr>
        </p:nvSpPr>
        <p:spPr>
          <a:xfrm>
            <a:off x="5410200" y="6451049"/>
            <a:ext cx="990600" cy="179536"/>
          </a:xfrm>
          <a:prstGeom prst="rect">
            <a:avLst/>
          </a:prstGeom>
        </p:spPr>
        <p:txBody>
          <a:bodyPr vert="horz" wrap="square" lIns="0" tIns="0" rIns="0" bIns="0" rtlCol="0">
            <a:spAutoFit/>
          </a:bodyPr>
          <a:lstStyle/>
          <a:p>
            <a:pPr marL="12700">
              <a:lnSpc>
                <a:spcPts val="1410"/>
              </a:lnSpc>
            </a:pPr>
            <a:r>
              <a:rPr lang="en-US" dirty="0" smtClean="0"/>
              <a:t>Batch No.DG3</a:t>
            </a:r>
            <a:endParaRPr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33</a:t>
            </a:fld>
            <a:endParaRPr spc="-25" dirty="0"/>
          </a:p>
        </p:txBody>
      </p:sp>
      <p:sp>
        <p:nvSpPr>
          <p:cNvPr id="3" name="object 3"/>
          <p:cNvSpPr txBox="1"/>
          <p:nvPr/>
        </p:nvSpPr>
        <p:spPr>
          <a:xfrm>
            <a:off x="1654810" y="1483468"/>
            <a:ext cx="9317990" cy="4655121"/>
          </a:xfrm>
          <a:prstGeom prst="rect">
            <a:avLst/>
          </a:prstGeom>
        </p:spPr>
        <p:txBody>
          <a:bodyPr vert="horz" wrap="square" lIns="0" tIns="99060" rIns="0" bIns="0" rtlCol="0">
            <a:spAutoFit/>
          </a:bodyPr>
          <a:lstStyle/>
          <a:p>
            <a:r>
              <a:rPr lang="en-US" sz="2400" b="1" dirty="0" smtClean="0"/>
              <a:t>Thank You for Your Time and Attention!</a:t>
            </a:r>
          </a:p>
          <a:p>
            <a:r>
              <a:rPr lang="en-US" sz="2400" dirty="0" smtClean="0"/>
              <a:t/>
            </a:r>
            <a:br>
              <a:rPr lang="en-US" sz="2400" dirty="0" smtClean="0"/>
            </a:br>
            <a:r>
              <a:rPr lang="en-US" sz="2400" dirty="0" smtClean="0"/>
              <a:t>We truly appreciate the support and guidance from our mentors and </a:t>
            </a:r>
            <a:r>
              <a:rPr lang="en-US" sz="2400" dirty="0" err="1" smtClean="0"/>
              <a:t>organizers,and</a:t>
            </a:r>
            <a:r>
              <a:rPr lang="en-US" sz="2400" dirty="0" smtClean="0"/>
              <a:t> we’re grateful to the audience for being part of our presentation journey.</a:t>
            </a:r>
            <a:br>
              <a:rPr lang="en-US" sz="2400" dirty="0" smtClean="0"/>
            </a:br>
            <a:r>
              <a:rPr lang="en-US" sz="2400" dirty="0" smtClean="0"/>
              <a:t>We look forward to your valuable feedback and questions on our project </a:t>
            </a:r>
            <a:r>
              <a:rPr lang="en-US" sz="2400" b="1" dirty="0" smtClean="0"/>
              <a:t>“Leveraging Operational and Environmental Data for Train Delay Prediction via Deep Learning Models”.</a:t>
            </a:r>
          </a:p>
          <a:p>
            <a:endParaRPr lang="en-US" sz="2400" b="1" dirty="0" smtClean="0"/>
          </a:p>
          <a:p>
            <a:endParaRPr lang="en-US" sz="2000" b="1" dirty="0"/>
          </a:p>
          <a:p>
            <a:endParaRPr lang="en-US" sz="2000" b="1" dirty="0" smtClean="0"/>
          </a:p>
          <a:p>
            <a:endParaRPr lang="en-US" sz="2000" b="1" dirty="0"/>
          </a:p>
          <a:p>
            <a:endParaRPr lang="en-US" sz="2000" b="1" dirty="0" smtClean="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4" y="457200"/>
            <a:ext cx="10101072" cy="1200005"/>
          </a:xfrm>
          <a:prstGeom prst="rect">
            <a:avLst/>
          </a:prstGeom>
        </p:spPr>
        <p:txBody>
          <a:bodyPr vert="horz" wrap="square" lIns="0" tIns="262889" rIns="0" bIns="0" rtlCol="0">
            <a:spAutoFit/>
          </a:bodyPr>
          <a:lstStyle/>
          <a:p>
            <a:pPr marL="1635125">
              <a:lnSpc>
                <a:spcPct val="100000"/>
              </a:lnSpc>
              <a:spcBef>
                <a:spcPts val="130"/>
              </a:spcBef>
            </a:pPr>
            <a:r>
              <a:rPr dirty="0"/>
              <a:t>QUESTIONS</a:t>
            </a:r>
            <a:r>
              <a:rPr spc="-150" dirty="0"/>
              <a:t> </a:t>
            </a:r>
            <a:r>
              <a:rPr spc="-20" dirty="0"/>
              <a:t>and</a:t>
            </a:r>
            <a:r>
              <a:rPr spc="-265" dirty="0"/>
              <a:t> </a:t>
            </a:r>
            <a:r>
              <a:rPr spc="-10" dirty="0"/>
              <a:t>ANSWERS</a:t>
            </a:r>
          </a:p>
        </p:txBody>
      </p:sp>
      <p:sp>
        <p:nvSpPr>
          <p:cNvPr id="4" name="object 4"/>
          <p:cNvSpPr txBox="1">
            <a:spLocks noGrp="1"/>
          </p:cNvSpPr>
          <p:nvPr>
            <p:ph type="dt" sz="half" idx="6"/>
          </p:nvPr>
        </p:nvSpPr>
        <p:spPr>
          <a:xfrm>
            <a:off x="917575" y="6451049"/>
            <a:ext cx="737235" cy="179536"/>
          </a:xfrm>
          <a:prstGeom prst="rect">
            <a:avLst/>
          </a:prstGeom>
        </p:spPr>
        <p:txBody>
          <a:bodyPr vert="horz" wrap="square" lIns="0" tIns="0" rIns="0" bIns="0" rtlCol="0">
            <a:spAutoFit/>
          </a:bodyPr>
          <a:lstStyle/>
          <a:p>
            <a:pPr marL="12700">
              <a:lnSpc>
                <a:spcPts val="1410"/>
              </a:lnSpc>
            </a:pPr>
            <a:r>
              <a:rPr lang="en-US" spc="-10" smtClean="0"/>
              <a:t>Date</a:t>
            </a:r>
            <a:endParaRPr spc="-20" dirty="0"/>
          </a:p>
        </p:txBody>
      </p:sp>
      <p:sp>
        <p:nvSpPr>
          <p:cNvPr id="6" name="object 6"/>
          <p:cNvSpPr txBox="1">
            <a:spLocks noGrp="1"/>
          </p:cNvSpPr>
          <p:nvPr>
            <p:ph type="ftr" sz="quarter" idx="5"/>
          </p:nvPr>
        </p:nvSpPr>
        <p:spPr>
          <a:xfrm>
            <a:off x="5505148" y="6451049"/>
            <a:ext cx="971852"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34</a:t>
            </a:fld>
            <a:endParaRPr spc="-25" dirty="0"/>
          </a:p>
        </p:txBody>
      </p:sp>
      <p:sp>
        <p:nvSpPr>
          <p:cNvPr id="3" name="object 3"/>
          <p:cNvSpPr txBox="1"/>
          <p:nvPr/>
        </p:nvSpPr>
        <p:spPr>
          <a:xfrm>
            <a:off x="917575" y="1813305"/>
            <a:ext cx="10512425" cy="3894656"/>
          </a:xfrm>
          <a:prstGeom prst="rect">
            <a:avLst/>
          </a:prstGeom>
        </p:spPr>
        <p:txBody>
          <a:bodyPr vert="horz" wrap="square" lIns="0" tIns="16510" rIns="0" bIns="0" rtlCol="0">
            <a:spAutoFit/>
          </a:bodyPr>
          <a:lstStyle/>
          <a:p>
            <a:r>
              <a:rPr lang="en-US" sz="2800" b="1" dirty="0">
                <a:latin typeface="Times New Roman" panose="02020603050405020304" pitchFamily="18" charset="0"/>
                <a:cs typeface="Times New Roman" panose="02020603050405020304" pitchFamily="18" charset="0"/>
              </a:rPr>
              <a:t>			</a:t>
            </a:r>
            <a:r>
              <a:rPr lang="en-US" sz="2800" b="1" dirty="0" smtClean="0"/>
              <a:t>Thank You for Listening!</a:t>
            </a:r>
            <a:r>
              <a:rPr lang="en-US" sz="2800" dirty="0" smtClean="0"/>
              <a:t/>
            </a:r>
            <a:br>
              <a:rPr lang="en-US" sz="2800" dirty="0" smtClean="0"/>
            </a:br>
            <a:r>
              <a:rPr lang="en-US" sz="2800" dirty="0" smtClean="0"/>
              <a:t>						</a:t>
            </a:r>
            <a:r>
              <a:rPr lang="en-US" sz="2800" b="1" dirty="0" smtClean="0"/>
              <a:t>– Presented by Team DG3</a:t>
            </a:r>
          </a:p>
          <a:p>
            <a:endParaRPr lang="en-US" sz="2800" dirty="0" smtClean="0"/>
          </a:p>
          <a:p>
            <a:r>
              <a:rPr lang="en-US" sz="2800" dirty="0" smtClean="0"/>
              <a:t>We truly value your time and interest in our work.</a:t>
            </a:r>
            <a:br>
              <a:rPr lang="en-US" sz="2800" dirty="0" smtClean="0"/>
            </a:br>
            <a:r>
              <a:rPr lang="en-US" sz="2800" dirty="0" smtClean="0"/>
              <a:t>We now welcome your </a:t>
            </a:r>
            <a:r>
              <a:rPr lang="en-US" sz="2800" b="1" dirty="0" smtClean="0"/>
              <a:t>questions, feedback, or insights</a:t>
            </a:r>
            <a:r>
              <a:rPr lang="en-US" sz="2800" dirty="0" smtClean="0"/>
              <a:t> on our study</a:t>
            </a:r>
          </a:p>
          <a:p>
            <a:r>
              <a:rPr lang="en-US" sz="2800" dirty="0" smtClean="0"/>
              <a:t>💬 Let’s dive deeper into the </a:t>
            </a:r>
            <a:r>
              <a:rPr lang="en-US" sz="2800" b="1" dirty="0" smtClean="0"/>
              <a:t>model, dataset, or possible future developments!</a:t>
            </a:r>
            <a:endParaRPr lang="en-US" sz="2800" dirty="0" smtClean="0"/>
          </a:p>
          <a:p>
            <a:endParaRPr lang="en-US" sz="28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7575" y="685800"/>
            <a:ext cx="10228960" cy="677108"/>
          </a:xfrm>
        </p:spPr>
        <p:txBody>
          <a:bodyPr/>
          <a:lstStyle/>
          <a:p>
            <a:r>
              <a:rPr lang="en-US" dirty="0" smtClean="0"/>
              <a:t>			</a:t>
            </a:r>
            <a:r>
              <a:rPr lang="en-IN" spc="-10" dirty="0"/>
              <a:t>ABSTRACT</a:t>
            </a:r>
            <a:endParaRPr lang="en-IN" dirty="0"/>
          </a:p>
        </p:txBody>
      </p:sp>
      <p:sp>
        <p:nvSpPr>
          <p:cNvPr id="3" name="Text Placeholder 2"/>
          <p:cNvSpPr>
            <a:spLocks noGrp="1"/>
          </p:cNvSpPr>
          <p:nvPr>
            <p:ph type="body" idx="1"/>
          </p:nvPr>
        </p:nvSpPr>
        <p:spPr>
          <a:xfrm>
            <a:off x="917575" y="1447800"/>
            <a:ext cx="10228960" cy="4616648"/>
          </a:xfrm>
        </p:spPr>
        <p:txBody>
          <a:bodyPr/>
          <a:lstStyle/>
          <a:p>
            <a:pPr algn="just"/>
            <a:r>
              <a:rPr lang="en-US" sz="2000" dirty="0"/>
              <a:t>Extensive data preprocessing was performed to ensure consistency and reliability. The dataset was cleaned to handle missing and inconsistent values, categorical variables were encoded, and numerical features were normalized using standard scaling techniques. Time-related attributes were transformed into machine-readable numerical formats. The dataset was then split into training and testing sets to evaluate generalization capability and prevent overfitting</a:t>
            </a:r>
            <a:r>
              <a:rPr lang="en-US" sz="2000" dirty="0" smtClean="0"/>
              <a:t>.</a:t>
            </a:r>
          </a:p>
          <a:p>
            <a:pPr algn="just"/>
            <a:r>
              <a:rPr lang="en-IN" sz="2000" dirty="0"/>
              <a:t>Experimental evaluation was conducted using multiple performance metrics, including Coefficient of Determination (R²), Mean Absolute Error (MAE), Root Mean Square Error (RMSE), and Symmetric Mean Absolute Percentage Error (</a:t>
            </a:r>
            <a:r>
              <a:rPr lang="en-IN" sz="2000" dirty="0" err="1"/>
              <a:t>sMAPE</a:t>
            </a:r>
            <a:r>
              <a:rPr lang="en-IN" sz="2000" dirty="0"/>
              <a:t>). These metrics provide a comprehensive assessment of predictive accuracy, error magnitude, and model robustness. Results demonstrate that sequential models, particularly </a:t>
            </a:r>
            <a:r>
              <a:rPr lang="en-IN" sz="2000" dirty="0" err="1"/>
              <a:t>BiLSTM</a:t>
            </a:r>
            <a:r>
              <a:rPr lang="en-IN" sz="2000" dirty="0"/>
              <a:t>, achieved superior performance due to their ability to capture bidirectional temporal relationships in delay patterns</a:t>
            </a:r>
            <a:r>
              <a:rPr lang="en-IN" sz="2000" dirty="0" smtClean="0"/>
              <a:t>.</a:t>
            </a:r>
            <a:r>
              <a:rPr lang="en-US" sz="2000" dirty="0"/>
              <a:t> The proposed system demonstrates strong potential for real-time railway delay forecasting and intelligent decision support. By integrating such predictive models into railway control centers, passenger information systems, and smart transportation dashboards, operators can proactively manage congestion, optimize scheduling, and minimize cascading delays. </a:t>
            </a:r>
            <a:endParaRPr lang="en-IN" sz="2000" dirty="0"/>
          </a:p>
        </p:txBody>
      </p:sp>
      <p:sp>
        <p:nvSpPr>
          <p:cNvPr id="4" name="Date Placeholder 3"/>
          <p:cNvSpPr>
            <a:spLocks noGrp="1"/>
          </p:cNvSpPr>
          <p:nvPr>
            <p:ph type="dt" sz="half" idx="6"/>
          </p:nvPr>
        </p:nvSpPr>
        <p:spPr/>
        <p:txBody>
          <a:bodyPr/>
          <a:lstStyle/>
          <a:p>
            <a:pPr marL="12700">
              <a:lnSpc>
                <a:spcPts val="1410"/>
              </a:lnSpc>
            </a:pPr>
            <a:r>
              <a:rPr lang="en-US" spc="-10" smtClean="0"/>
              <a:t>Date</a:t>
            </a:r>
            <a:endParaRPr lang="en-US" spc="-20" dirty="0"/>
          </a:p>
        </p:txBody>
      </p:sp>
      <p:sp>
        <p:nvSpPr>
          <p:cNvPr id="5" name="Footer Placeholder 4"/>
          <p:cNvSpPr>
            <a:spLocks noGrp="1"/>
          </p:cNvSpPr>
          <p:nvPr>
            <p:ph type="ftr" sz="quarter" idx="5"/>
          </p:nvPr>
        </p:nvSpPr>
        <p:spPr>
          <a:xfrm>
            <a:off x="5505148" y="6451049"/>
            <a:ext cx="2495852" cy="359073"/>
          </a:xfrm>
        </p:spPr>
        <p:txBody>
          <a:bodyPr/>
          <a:lstStyle/>
          <a:p>
            <a:pPr marL="12700">
              <a:lnSpc>
                <a:spcPts val="1410"/>
              </a:lnSpc>
            </a:pPr>
            <a:r>
              <a:rPr lang="en-US" dirty="0"/>
              <a:t>Batch </a:t>
            </a:r>
            <a:r>
              <a:rPr lang="en-US" dirty="0" smtClean="0"/>
              <a:t>No.DG3      </a:t>
            </a:r>
            <a:r>
              <a:rPr lang="en-US" dirty="0"/>
              <a:t>Department of CSE</a:t>
            </a:r>
            <a:endParaRPr lang="en-IN" spc="-25" dirty="0"/>
          </a:p>
          <a:p>
            <a:pPr marL="12700">
              <a:lnSpc>
                <a:spcPts val="1410"/>
              </a:lnSpc>
            </a:pPr>
            <a:endParaRPr lang="en-IN" spc="-25"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4</a:t>
            </a:fld>
            <a:endParaRPr lang="en-IN" spc="-25" dirty="0"/>
          </a:p>
        </p:txBody>
      </p:sp>
    </p:spTree>
    <p:extLst>
      <p:ext uri="{BB962C8B-B14F-4D97-AF65-F5344CB8AC3E}">
        <p14:creationId xmlns:p14="http://schemas.microsoft.com/office/powerpoint/2010/main" val="6775717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4" y="212641"/>
            <a:ext cx="10101072" cy="1200005"/>
          </a:xfrm>
          <a:prstGeom prst="rect">
            <a:avLst/>
          </a:prstGeom>
        </p:spPr>
        <p:txBody>
          <a:bodyPr vert="horz" wrap="square" lIns="0" tIns="262889" rIns="0" bIns="0" rtlCol="0">
            <a:spAutoFit/>
          </a:bodyPr>
          <a:lstStyle/>
          <a:p>
            <a:pPr marL="2989580">
              <a:lnSpc>
                <a:spcPct val="100000"/>
              </a:lnSpc>
              <a:spcBef>
                <a:spcPts val="130"/>
              </a:spcBef>
            </a:pPr>
            <a:r>
              <a:rPr spc="-10" dirty="0"/>
              <a:t>INTRODUCTION</a:t>
            </a:r>
          </a:p>
        </p:txBody>
      </p:sp>
      <p:sp>
        <p:nvSpPr>
          <p:cNvPr id="6" name="object 6"/>
          <p:cNvSpPr txBox="1">
            <a:spLocks noGrp="1"/>
          </p:cNvSpPr>
          <p:nvPr>
            <p:ph type="ftr" sz="quarter" idx="5"/>
          </p:nvPr>
        </p:nvSpPr>
        <p:spPr>
          <a:xfrm>
            <a:off x="5505148" y="6451049"/>
            <a:ext cx="1037796"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5</a:t>
            </a:fld>
            <a:endParaRPr spc="-25" dirty="0"/>
          </a:p>
        </p:txBody>
      </p:sp>
      <p:sp>
        <p:nvSpPr>
          <p:cNvPr id="3" name="object 3"/>
          <p:cNvSpPr txBox="1"/>
          <p:nvPr/>
        </p:nvSpPr>
        <p:spPr>
          <a:xfrm>
            <a:off x="917575" y="1066800"/>
            <a:ext cx="10402951" cy="5609228"/>
          </a:xfrm>
          <a:prstGeom prst="rect">
            <a:avLst/>
          </a:prstGeom>
        </p:spPr>
        <p:txBody>
          <a:bodyPr vert="horz" wrap="square" lIns="0" tIns="99060" rIns="0" bIns="0" rtlCol="0">
            <a:spAutoFit/>
          </a:bodyPr>
          <a:lstStyle/>
          <a:p>
            <a:r>
              <a:rPr lang="en-US" sz="2000" b="1" dirty="0" smtClean="0">
                <a:latin typeface="Times New Roman" panose="02020603050405020304" pitchFamily="18" charset="0"/>
                <a:cs typeface="Times New Roman" panose="02020603050405020304" pitchFamily="18" charset="0"/>
              </a:rPr>
              <a:t>Brief Introduction to the Project</a:t>
            </a:r>
          </a:p>
          <a:p>
            <a:pPr algn="just"/>
            <a:r>
              <a:rPr lang="en-US" sz="2000" dirty="0" smtClean="0">
                <a:latin typeface="Times New Roman" panose="02020603050405020304" pitchFamily="18" charset="0"/>
                <a:cs typeface="Times New Roman" panose="02020603050405020304" pitchFamily="18" charset="0"/>
              </a:rPr>
              <a:t>Railway transportation plays a crucial role in supporting economic growth, daily commuting, and long-distance travel. However, train delays remain one of the most persistent challenges in railway operations, affecting millions of passengers and disrupting overall network efficiency. This project focuses on predicting train delays using advanced deep learning techniques applied to operational and environmental railway </a:t>
            </a:r>
            <a:r>
              <a:rPr lang="en-US" sz="2000" dirty="0" err="1" smtClean="0">
                <a:latin typeface="Times New Roman" panose="02020603050405020304" pitchFamily="18" charset="0"/>
                <a:cs typeface="Times New Roman" panose="02020603050405020304" pitchFamily="18" charset="0"/>
              </a:rPr>
              <a:t>data.The</a:t>
            </a:r>
            <a:r>
              <a:rPr lang="en-US" sz="2000" dirty="0" smtClean="0">
                <a:latin typeface="Times New Roman" panose="02020603050405020304" pitchFamily="18" charset="0"/>
                <a:cs typeface="Times New Roman" panose="02020603050405020304" pitchFamily="18" charset="0"/>
              </a:rPr>
              <a:t> study utilizes a structured dataset containing multiple influencing factors such as station-to-station distance, weather conditions, day of the week, time slot, train type, congestion level, and historical delay patterns. Since train delays exhibit strong temporal dependencies and nonlinear relationships among variables, deep learning models are well-suited for capturing these complex </a:t>
            </a:r>
            <a:r>
              <a:rPr lang="en-US" sz="2000" dirty="0" err="1" smtClean="0">
                <a:latin typeface="Times New Roman" panose="02020603050405020304" pitchFamily="18" charset="0"/>
                <a:cs typeface="Times New Roman" panose="02020603050405020304" pitchFamily="18" charset="0"/>
              </a:rPr>
              <a:t>patterns.To</a:t>
            </a:r>
            <a:r>
              <a:rPr lang="en-US" sz="2000" dirty="0" smtClean="0">
                <a:latin typeface="Times New Roman" panose="02020603050405020304" pitchFamily="18" charset="0"/>
                <a:cs typeface="Times New Roman" panose="02020603050405020304" pitchFamily="18" charset="0"/>
              </a:rPr>
              <a:t> identify the most effective predictive approach, four deep learning models Deep Neural Network (DNN), Convolutional Neural Network (CNN), Long Short-Term Memory (LSTM), and Bidirectional Long Short-Term Memory (</a:t>
            </a:r>
            <a:r>
              <a:rPr lang="en-US" sz="2000" dirty="0" err="1" smtClean="0">
                <a:latin typeface="Times New Roman" panose="02020603050405020304" pitchFamily="18" charset="0"/>
                <a:cs typeface="Times New Roman" panose="02020603050405020304" pitchFamily="18" charset="0"/>
              </a:rPr>
              <a:t>BiLSTM</a:t>
            </a:r>
            <a:r>
              <a:rPr lang="en-US" sz="2000" dirty="0" smtClean="0">
                <a:latin typeface="Times New Roman" panose="02020603050405020304" pitchFamily="18" charset="0"/>
                <a:cs typeface="Times New Roman" panose="02020603050405020304" pitchFamily="18" charset="0"/>
              </a:rPr>
              <a:t>)—were implemented and compared. Each model was trained and evaluated using standard performance metrics such as R², MAE, RMSE, and </a:t>
            </a:r>
            <a:r>
              <a:rPr lang="en-US" sz="2000" dirty="0" err="1" smtClean="0">
                <a:latin typeface="Times New Roman" panose="02020603050405020304" pitchFamily="18" charset="0"/>
                <a:cs typeface="Times New Roman" panose="02020603050405020304" pitchFamily="18" charset="0"/>
              </a:rPr>
              <a:t>sMAPE</a:t>
            </a:r>
            <a:r>
              <a:rPr lang="en-US" sz="2000" dirty="0" smtClean="0">
                <a:latin typeface="Times New Roman" panose="02020603050405020304" pitchFamily="18" charset="0"/>
                <a:cs typeface="Times New Roman" panose="02020603050405020304" pitchFamily="18" charset="0"/>
              </a:rPr>
              <a:t>. Among them, the </a:t>
            </a:r>
            <a:r>
              <a:rPr lang="en-US" sz="2000" dirty="0" err="1" smtClean="0">
                <a:latin typeface="Times New Roman" panose="02020603050405020304" pitchFamily="18" charset="0"/>
                <a:cs typeface="Times New Roman" panose="02020603050405020304" pitchFamily="18" charset="0"/>
              </a:rPr>
              <a:t>BiLSTM</a:t>
            </a:r>
            <a:r>
              <a:rPr lang="en-US" sz="2000" dirty="0" smtClean="0">
                <a:latin typeface="Times New Roman" panose="02020603050405020304" pitchFamily="18" charset="0"/>
                <a:cs typeface="Times New Roman" panose="02020603050405020304" pitchFamily="18" charset="0"/>
              </a:rPr>
              <a:t> model achieved the best results, demonstrating superior ability to capture bidirectional temporal dependencies in time-series data. The findings highlight its effectiveness for real-time delay forecasting and intelligent railway system management.</a:t>
            </a:r>
          </a:p>
          <a:p>
            <a:pPr algn="just"/>
            <a:endParaRPr lang="en-US" dirty="0" smtClean="0"/>
          </a:p>
        </p:txBody>
      </p:sp>
      <p:sp>
        <p:nvSpPr>
          <p:cNvPr id="9" name="Date Placeholder 8"/>
          <p:cNvSpPr>
            <a:spLocks noGrp="1"/>
          </p:cNvSpPr>
          <p:nvPr>
            <p:ph type="dt" sz="half" idx="6"/>
          </p:nvPr>
        </p:nvSpPr>
        <p:spPr/>
        <p:txBody>
          <a:bodyPr/>
          <a:lstStyle/>
          <a:p>
            <a:pPr marL="12700">
              <a:lnSpc>
                <a:spcPts val="1410"/>
              </a:lnSpc>
            </a:pPr>
            <a:r>
              <a:rPr lang="en-US" spc="-10" smtClean="0"/>
              <a:t>Date</a:t>
            </a:r>
            <a:endParaRPr lang="en-US" spc="-2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7575" y="609600"/>
            <a:ext cx="10228959" cy="677108"/>
          </a:xfrm>
        </p:spPr>
        <p:txBody>
          <a:bodyPr/>
          <a:lstStyle/>
          <a:p>
            <a:r>
              <a:rPr lang="en-IN" spc="-10" dirty="0" smtClean="0"/>
              <a:t>			INTRODUCTION</a:t>
            </a:r>
            <a:endParaRPr lang="en-IN" dirty="0"/>
          </a:p>
        </p:txBody>
      </p:sp>
      <p:sp>
        <p:nvSpPr>
          <p:cNvPr id="3" name="Text Placeholder 2"/>
          <p:cNvSpPr>
            <a:spLocks noGrp="1"/>
          </p:cNvSpPr>
          <p:nvPr>
            <p:ph type="body" idx="1"/>
          </p:nvPr>
        </p:nvSpPr>
        <p:spPr>
          <a:xfrm>
            <a:off x="917575" y="1286708"/>
            <a:ext cx="10228958" cy="4732065"/>
          </a:xfrm>
        </p:spPr>
        <p:txBody>
          <a:bodyPr/>
          <a:lstStyle/>
          <a:p>
            <a:pPr algn="just"/>
            <a:r>
              <a:rPr lang="en-US" sz="2000" b="1" dirty="0"/>
              <a:t>Motivation Behind the Project</a:t>
            </a:r>
          </a:p>
          <a:p>
            <a:pPr algn="just"/>
            <a:r>
              <a:rPr lang="en-US" sz="2000" dirty="0"/>
              <a:t>Train delays are a frequent and unavoidable issue in many railway networks, especially in densely populated countries. These delays lead to missed connections, passenger dissatisfaction, increased operational costs, and inefficient resource utilization. Managing such disruptions manually or using traditional statistical prediction techniques often results in inaccurate forecasts due to the complex and dynamic nature of railway systems.</a:t>
            </a:r>
          </a:p>
          <a:p>
            <a:pPr algn="just"/>
            <a:r>
              <a:rPr lang="en-US" sz="2000" dirty="0"/>
              <a:t>Traditional machine learning and rule-based approaches struggle to handle multiple interacting factors such as changing weather conditions, congestion levels, operational variations, and historical delay propagation. With the rapid advancement of artificial intelligence, deep learning models—particularly LSTM and </a:t>
            </a:r>
            <a:r>
              <a:rPr lang="en-US" sz="2000" dirty="0" err="1" smtClean="0"/>
              <a:t>BiLSTM</a:t>
            </a:r>
            <a:r>
              <a:rPr lang="en-US" sz="2000" dirty="0" smtClean="0"/>
              <a:t> have </a:t>
            </a:r>
            <a:r>
              <a:rPr lang="en-US" sz="2000" dirty="0"/>
              <a:t>shown remarkable success in handling sequential and time-dependent data.</a:t>
            </a:r>
          </a:p>
          <a:p>
            <a:pPr algn="just"/>
            <a:r>
              <a:rPr lang="en-US" sz="2000" dirty="0"/>
              <a:t>This project is motivated by the need to develop a more accurate, scalable, and intelligent delay prediction system that can assist railway authorities in proactive decision-making. By leveraging deep learning, the system aims to move from reactive delay management to predictive and preventive railway operations</a:t>
            </a:r>
            <a:r>
              <a:rPr lang="en-US" dirty="0"/>
              <a:t>.</a:t>
            </a:r>
          </a:p>
        </p:txBody>
      </p:sp>
      <p:sp>
        <p:nvSpPr>
          <p:cNvPr id="4" name="Footer Placeholder 3"/>
          <p:cNvSpPr>
            <a:spLocks noGrp="1"/>
          </p:cNvSpPr>
          <p:nvPr>
            <p:ph type="ftr" sz="quarter" idx="5"/>
          </p:nvPr>
        </p:nvSpPr>
        <p:spPr>
          <a:xfrm>
            <a:off x="5505148" y="6451049"/>
            <a:ext cx="2267252" cy="179536"/>
          </a:xfrm>
        </p:spPr>
        <p:txBody>
          <a:bodyPr/>
          <a:lstStyle/>
          <a:p>
            <a:pPr marL="12700">
              <a:lnSpc>
                <a:spcPts val="1410"/>
              </a:lnSpc>
            </a:pPr>
            <a:r>
              <a:rPr lang="en-US" dirty="0" smtClean="0"/>
              <a:t>Batch No.DG3   Department of CSE</a:t>
            </a:r>
            <a:endParaRPr lang="en-US" spc="-25" dirty="0"/>
          </a:p>
        </p:txBody>
      </p:sp>
      <p:sp>
        <p:nvSpPr>
          <p:cNvPr id="5" name="Date Placeholder 4"/>
          <p:cNvSpPr>
            <a:spLocks noGrp="1"/>
          </p:cNvSpPr>
          <p:nvPr>
            <p:ph type="dt" sz="half" idx="6"/>
          </p:nvPr>
        </p:nvSpPr>
        <p:spPr/>
        <p:txBody>
          <a:bodyPr/>
          <a:lstStyle/>
          <a:p>
            <a:pPr marL="12700">
              <a:lnSpc>
                <a:spcPts val="1410"/>
              </a:lnSpc>
            </a:pPr>
            <a:r>
              <a:rPr lang="en-US" spc="-10" smtClean="0"/>
              <a:t>Date</a:t>
            </a:r>
            <a:endParaRPr lang="en-US" spc="-20"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6</a:t>
            </a:fld>
            <a:endParaRPr lang="en-IN" spc="-25" dirty="0"/>
          </a:p>
        </p:txBody>
      </p:sp>
    </p:spTree>
    <p:extLst>
      <p:ext uri="{BB962C8B-B14F-4D97-AF65-F5344CB8AC3E}">
        <p14:creationId xmlns:p14="http://schemas.microsoft.com/office/powerpoint/2010/main" val="3944982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7575" y="609600"/>
            <a:ext cx="10228959" cy="677108"/>
          </a:xfrm>
        </p:spPr>
        <p:txBody>
          <a:bodyPr/>
          <a:lstStyle/>
          <a:p>
            <a:r>
              <a:rPr lang="en-IN" spc="-10" dirty="0"/>
              <a:t>			INTRODUCTION</a:t>
            </a:r>
            <a:endParaRPr lang="en-IN" dirty="0"/>
          </a:p>
        </p:txBody>
      </p:sp>
      <p:sp>
        <p:nvSpPr>
          <p:cNvPr id="3" name="Text Placeholder 2"/>
          <p:cNvSpPr>
            <a:spLocks noGrp="1"/>
          </p:cNvSpPr>
          <p:nvPr>
            <p:ph type="body" idx="1"/>
          </p:nvPr>
        </p:nvSpPr>
        <p:spPr>
          <a:xfrm>
            <a:off x="917575" y="1524000"/>
            <a:ext cx="10228958" cy="4739759"/>
          </a:xfrm>
        </p:spPr>
        <p:txBody>
          <a:bodyPr/>
          <a:lstStyle/>
          <a:p>
            <a:pPr algn="just"/>
            <a:r>
              <a:rPr lang="en-US" sz="2200" b="1" dirty="0"/>
              <a:t>Importance and Relevance</a:t>
            </a:r>
          </a:p>
          <a:p>
            <a:pPr algn="just"/>
            <a:r>
              <a:rPr lang="en-US" sz="2200" dirty="0"/>
              <a:t>Accurate train delay prediction offers significant practical and societal benefits. For passengers, it improves travel planning, reduces uncertainty, and enhances overall satisfaction by providing timely and reliable information. Real-time predictions can help travelers adjust schedules, plan alternative routes, and avoid inconvenience.</a:t>
            </a:r>
          </a:p>
          <a:p>
            <a:pPr algn="just"/>
            <a:r>
              <a:rPr lang="en-US" sz="2200" dirty="0"/>
              <a:t>For railway authorities, predictive analytics enables better schedule optimization, congestion control, resource allocation, and incident management. It reduces operational inefficiencies, minimizes cascading delays across interconnected routes, and supports data-driven decision-making.</a:t>
            </a:r>
          </a:p>
          <a:p>
            <a:pPr algn="just"/>
            <a:r>
              <a:rPr lang="en-US" sz="2200" dirty="0"/>
              <a:t>The project is highly relevant in the era of smart transportation and smart cities. Integrating deep learning-based prediction systems into railway networks contributes to intelligent transport systems (ITS), sustainable mobility solutions, and digital transformation in public infrastructure. By combining advanced AI techniques with railway operational data, this work helps build smarter, more efficient, and more reliable railway systems for the future.</a:t>
            </a:r>
          </a:p>
        </p:txBody>
      </p:sp>
      <p:sp>
        <p:nvSpPr>
          <p:cNvPr id="4" name="Footer Placeholder 3"/>
          <p:cNvSpPr>
            <a:spLocks noGrp="1"/>
          </p:cNvSpPr>
          <p:nvPr>
            <p:ph type="ftr" sz="quarter" idx="5"/>
          </p:nvPr>
        </p:nvSpPr>
        <p:spPr>
          <a:xfrm>
            <a:off x="5505148" y="6451049"/>
            <a:ext cx="2343452" cy="102151"/>
          </a:xfrm>
        </p:spPr>
        <p:txBody>
          <a:bodyPr/>
          <a:lstStyle/>
          <a:p>
            <a:pPr marL="12700">
              <a:lnSpc>
                <a:spcPts val="1410"/>
              </a:lnSpc>
            </a:pPr>
            <a:r>
              <a:rPr lang="en-US" dirty="0" smtClean="0"/>
              <a:t>Batch No.DG3   Department of CSE</a:t>
            </a:r>
            <a:endParaRPr lang="en-US" spc="-25" dirty="0"/>
          </a:p>
        </p:txBody>
      </p:sp>
      <p:sp>
        <p:nvSpPr>
          <p:cNvPr id="5" name="Date Placeholder 4"/>
          <p:cNvSpPr>
            <a:spLocks noGrp="1"/>
          </p:cNvSpPr>
          <p:nvPr>
            <p:ph type="dt" sz="half" idx="6"/>
          </p:nvPr>
        </p:nvSpPr>
        <p:spPr/>
        <p:txBody>
          <a:bodyPr/>
          <a:lstStyle/>
          <a:p>
            <a:pPr marL="12700">
              <a:lnSpc>
                <a:spcPts val="1410"/>
              </a:lnSpc>
            </a:pPr>
            <a:r>
              <a:rPr lang="en-US" spc="-10" smtClean="0"/>
              <a:t>Date</a:t>
            </a:r>
            <a:endParaRPr lang="en-US" spc="-20" dirty="0"/>
          </a:p>
        </p:txBody>
      </p:sp>
      <p:sp>
        <p:nvSpPr>
          <p:cNvPr id="6" name="Slide Number Placeholder 5"/>
          <p:cNvSpPr>
            <a:spLocks noGrp="1"/>
          </p:cNvSpPr>
          <p:nvPr>
            <p:ph type="sldNum" sz="quarter" idx="7"/>
          </p:nvPr>
        </p:nvSpPr>
        <p:spPr/>
        <p:txBody>
          <a:bodyPr/>
          <a:lstStyle/>
          <a:p>
            <a:pPr marL="12700">
              <a:lnSpc>
                <a:spcPts val="1410"/>
              </a:lnSpc>
            </a:pPr>
            <a:fld id="{81D60167-4931-47E6-BA6A-407CBD079E47}" type="slidenum">
              <a:rPr lang="en-IN" spc="-25" smtClean="0"/>
              <a:t>7</a:t>
            </a:fld>
            <a:endParaRPr lang="en-IN" spc="-25" dirty="0"/>
          </a:p>
        </p:txBody>
      </p:sp>
    </p:spTree>
    <p:extLst>
      <p:ext uri="{BB962C8B-B14F-4D97-AF65-F5344CB8AC3E}">
        <p14:creationId xmlns:p14="http://schemas.microsoft.com/office/powerpoint/2010/main" val="25299093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33799" y="454703"/>
            <a:ext cx="5310885" cy="447558"/>
          </a:xfrm>
          <a:prstGeom prst="rect">
            <a:avLst/>
          </a:prstGeom>
        </p:spPr>
        <p:txBody>
          <a:bodyPr vert="horz" wrap="square" lIns="0" tIns="16510" rIns="0" bIns="0" rtlCol="0">
            <a:spAutoFit/>
          </a:bodyPr>
          <a:lstStyle/>
          <a:p>
            <a:pPr marL="12700">
              <a:lnSpc>
                <a:spcPct val="100000"/>
              </a:lnSpc>
              <a:spcBef>
                <a:spcPts val="130"/>
              </a:spcBef>
            </a:pPr>
            <a:r>
              <a:rPr sz="2800" dirty="0"/>
              <a:t>LITERATURE</a:t>
            </a:r>
            <a:r>
              <a:rPr sz="2800" spc="-185" dirty="0"/>
              <a:t> </a:t>
            </a:r>
            <a:r>
              <a:rPr sz="2800" spc="-10" dirty="0"/>
              <a:t>SURVEY</a:t>
            </a:r>
            <a:endParaRPr sz="2800" dirty="0"/>
          </a:p>
        </p:txBody>
      </p:sp>
      <p:sp>
        <p:nvSpPr>
          <p:cNvPr id="4" name="object 4"/>
          <p:cNvSpPr txBox="1">
            <a:spLocks noGrp="1"/>
          </p:cNvSpPr>
          <p:nvPr>
            <p:ph type="dt" sz="half" idx="6"/>
          </p:nvPr>
        </p:nvSpPr>
        <p:spPr>
          <a:xfrm>
            <a:off x="917575" y="6451049"/>
            <a:ext cx="737235" cy="179536"/>
          </a:xfrm>
          <a:prstGeom prst="rect">
            <a:avLst/>
          </a:prstGeom>
        </p:spPr>
        <p:txBody>
          <a:bodyPr vert="horz" wrap="square" lIns="0" tIns="0" rIns="0" bIns="0" rtlCol="0">
            <a:spAutoFit/>
          </a:bodyPr>
          <a:lstStyle/>
          <a:p>
            <a:pPr marL="12700">
              <a:lnSpc>
                <a:spcPts val="1410"/>
              </a:lnSpc>
            </a:pPr>
            <a:r>
              <a:rPr lang="en-US" spc="-20" smtClean="0"/>
              <a:t>Date</a:t>
            </a:r>
            <a:endParaRPr spc="-20" dirty="0"/>
          </a:p>
        </p:txBody>
      </p:sp>
      <p:sp>
        <p:nvSpPr>
          <p:cNvPr id="6" name="object 6"/>
          <p:cNvSpPr txBox="1">
            <a:spLocks noGrp="1"/>
          </p:cNvSpPr>
          <p:nvPr>
            <p:ph type="ftr" sz="quarter" idx="5"/>
          </p:nvPr>
        </p:nvSpPr>
        <p:spPr>
          <a:xfrm>
            <a:off x="5505148" y="6451049"/>
            <a:ext cx="1037796" cy="179536"/>
          </a:xfrm>
          <a:prstGeom prst="rect">
            <a:avLst/>
          </a:prstGeom>
        </p:spPr>
        <p:txBody>
          <a:bodyPr vert="horz" wrap="square" lIns="0" tIns="0" rIns="0" bIns="0" rtlCol="0">
            <a:spAutoFit/>
          </a:bodyPr>
          <a:lstStyle/>
          <a:p>
            <a:pPr marL="12700">
              <a:lnSpc>
                <a:spcPts val="1410"/>
              </a:lnSpc>
            </a:pPr>
            <a:r>
              <a:rPr lang="en-US" dirty="0" smtClean="0"/>
              <a:t>Batch No.DG3</a:t>
            </a:r>
            <a:endParaRPr lang="en-US" spc="-25" dirty="0"/>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dirty="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8</a:t>
            </a:fld>
            <a:endParaRPr spc="-25" dirty="0"/>
          </a:p>
        </p:txBody>
      </p:sp>
      <p:graphicFrame>
        <p:nvGraphicFramePr>
          <p:cNvPr id="3" name="object 3"/>
          <p:cNvGraphicFramePr>
            <a:graphicFrameLocks noGrp="1"/>
          </p:cNvGraphicFramePr>
          <p:nvPr>
            <p:extLst>
              <p:ext uri="{D42A27DB-BD31-4B8C-83A1-F6EECF244321}">
                <p14:modId xmlns:p14="http://schemas.microsoft.com/office/powerpoint/2010/main" val="2136839980"/>
              </p:ext>
            </p:extLst>
          </p:nvPr>
        </p:nvGraphicFramePr>
        <p:xfrm>
          <a:off x="380999" y="902261"/>
          <a:ext cx="11582401" cy="5503036"/>
        </p:xfrm>
        <a:graphic>
          <a:graphicData uri="http://schemas.openxmlformats.org/drawingml/2006/table">
            <a:tbl>
              <a:tblPr firstRow="1" bandRow="1">
                <a:tableStyleId>{2D5ABB26-0587-4C30-8999-92F81FD0307C}</a:tableStyleId>
              </a:tblPr>
              <a:tblGrid>
                <a:gridCol w="523075">
                  <a:extLst>
                    <a:ext uri="{9D8B030D-6E8A-4147-A177-3AD203B41FA5}">
                      <a16:colId xmlns:a16="http://schemas.microsoft.com/office/drawing/2014/main" val="20000"/>
                    </a:ext>
                  </a:extLst>
                </a:gridCol>
                <a:gridCol w="2092305">
                  <a:extLst>
                    <a:ext uri="{9D8B030D-6E8A-4147-A177-3AD203B41FA5}">
                      <a16:colId xmlns:a16="http://schemas.microsoft.com/office/drawing/2014/main" val="20001"/>
                    </a:ext>
                  </a:extLst>
                </a:gridCol>
                <a:gridCol w="1793405">
                  <a:extLst>
                    <a:ext uri="{9D8B030D-6E8A-4147-A177-3AD203B41FA5}">
                      <a16:colId xmlns:a16="http://schemas.microsoft.com/office/drawing/2014/main" val="20002"/>
                    </a:ext>
                  </a:extLst>
                </a:gridCol>
                <a:gridCol w="1793405">
                  <a:extLst>
                    <a:ext uri="{9D8B030D-6E8A-4147-A177-3AD203B41FA5}">
                      <a16:colId xmlns:a16="http://schemas.microsoft.com/office/drawing/2014/main" val="20003"/>
                    </a:ext>
                  </a:extLst>
                </a:gridCol>
                <a:gridCol w="1822220">
                  <a:extLst>
                    <a:ext uri="{9D8B030D-6E8A-4147-A177-3AD203B41FA5}">
                      <a16:colId xmlns:a16="http://schemas.microsoft.com/office/drawing/2014/main" val="20004"/>
                    </a:ext>
                  </a:extLst>
                </a:gridCol>
                <a:gridCol w="1903266">
                  <a:extLst>
                    <a:ext uri="{9D8B030D-6E8A-4147-A177-3AD203B41FA5}">
                      <a16:colId xmlns:a16="http://schemas.microsoft.com/office/drawing/2014/main" val="20005"/>
                    </a:ext>
                  </a:extLst>
                </a:gridCol>
                <a:gridCol w="1654725">
                  <a:extLst>
                    <a:ext uri="{9D8B030D-6E8A-4147-A177-3AD203B41FA5}">
                      <a16:colId xmlns:a16="http://schemas.microsoft.com/office/drawing/2014/main" val="20006"/>
                    </a:ext>
                  </a:extLst>
                </a:gridCol>
              </a:tblGrid>
              <a:tr h="445251">
                <a:tc>
                  <a:txBody>
                    <a:bodyPr/>
                    <a:lstStyle/>
                    <a:p>
                      <a:pPr marL="182880">
                        <a:lnSpc>
                          <a:spcPct val="100000"/>
                        </a:lnSpc>
                        <a:spcBef>
                          <a:spcPts val="325"/>
                        </a:spcBef>
                      </a:pPr>
                      <a:r>
                        <a:rPr sz="1550" b="1" spc="-25" dirty="0">
                          <a:latin typeface="Calibri"/>
                          <a:cs typeface="Calibri"/>
                        </a:rPr>
                        <a:t>No</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35" algn="ctr">
                        <a:lnSpc>
                          <a:spcPct val="100000"/>
                        </a:lnSpc>
                        <a:spcBef>
                          <a:spcPts val="325"/>
                        </a:spcBef>
                      </a:pPr>
                      <a:r>
                        <a:rPr sz="1550" b="1" spc="-10" dirty="0">
                          <a:latin typeface="Calibri"/>
                          <a:cs typeface="Calibri"/>
                        </a:rPr>
                        <a:t>Title</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514984">
                        <a:lnSpc>
                          <a:spcPct val="100000"/>
                        </a:lnSpc>
                        <a:spcBef>
                          <a:spcPts val="325"/>
                        </a:spcBef>
                      </a:pPr>
                      <a:r>
                        <a:rPr sz="1550" b="1" spc="-10" dirty="0">
                          <a:latin typeface="Calibri"/>
                          <a:cs typeface="Calibri"/>
                        </a:rPr>
                        <a:t>Author</a:t>
                      </a:r>
                      <a:endParaRPr sz="155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657225" marR="147955" indent="-494665">
                        <a:lnSpc>
                          <a:spcPct val="104900"/>
                        </a:lnSpc>
                        <a:spcBef>
                          <a:spcPts val="229"/>
                        </a:spcBef>
                      </a:pPr>
                      <a:r>
                        <a:rPr sz="1550" b="1" dirty="0">
                          <a:latin typeface="Calibri"/>
                          <a:cs typeface="Calibri"/>
                        </a:rPr>
                        <a:t>Journal</a:t>
                      </a:r>
                      <a:r>
                        <a:rPr sz="1550" b="1" spc="130" dirty="0">
                          <a:latin typeface="Calibri"/>
                          <a:cs typeface="Calibri"/>
                        </a:rPr>
                        <a:t> </a:t>
                      </a:r>
                      <a:r>
                        <a:rPr sz="1550" b="1" dirty="0">
                          <a:latin typeface="Calibri"/>
                          <a:cs typeface="Calibri"/>
                        </a:rPr>
                        <a:t>Name</a:t>
                      </a:r>
                      <a:r>
                        <a:rPr sz="1550" b="1" spc="90" dirty="0">
                          <a:latin typeface="Calibri"/>
                          <a:cs typeface="Calibri"/>
                        </a:rPr>
                        <a:t> </a:t>
                      </a:r>
                      <a:r>
                        <a:rPr sz="1550" b="1" spc="-50" dirty="0">
                          <a:latin typeface="Calibri"/>
                          <a:cs typeface="Calibri"/>
                        </a:rPr>
                        <a:t>&amp; </a:t>
                      </a:r>
                      <a:r>
                        <a:rPr sz="1550" b="1" spc="-20" dirty="0">
                          <a:latin typeface="Calibri"/>
                          <a:cs typeface="Calibri"/>
                        </a:rPr>
                        <a:t>Year</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588010" marR="367030" indent="-208915">
                        <a:lnSpc>
                          <a:spcPct val="104900"/>
                        </a:lnSpc>
                        <a:spcBef>
                          <a:spcPts val="229"/>
                        </a:spcBef>
                      </a:pPr>
                      <a:r>
                        <a:rPr sz="1550" b="1" spc="-10" dirty="0" smtClean="0">
                          <a:latin typeface="Calibri"/>
                          <a:cs typeface="Calibri"/>
                        </a:rPr>
                        <a:t>Methodolo</a:t>
                      </a:r>
                      <a:r>
                        <a:rPr lang="en-US" sz="1550" b="1" spc="-10" dirty="0" smtClean="0">
                          <a:latin typeface="Calibri"/>
                          <a:cs typeface="Calibri"/>
                        </a:rPr>
                        <a:t>gy</a:t>
                      </a:r>
                      <a:r>
                        <a:rPr sz="1550" b="1" spc="-10" dirty="0" smtClean="0">
                          <a:latin typeface="Calibri"/>
                          <a:cs typeface="Calibri"/>
                        </a:rPr>
                        <a:t> </a:t>
                      </a:r>
                      <a:r>
                        <a:rPr sz="1550" b="1" spc="-10" dirty="0">
                          <a:latin typeface="Calibri"/>
                          <a:cs typeface="Calibri"/>
                        </a:rPr>
                        <a:t>Adapted</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254635">
                        <a:lnSpc>
                          <a:spcPct val="100000"/>
                        </a:lnSpc>
                        <a:spcBef>
                          <a:spcPts val="325"/>
                        </a:spcBef>
                      </a:pPr>
                      <a:r>
                        <a:rPr sz="1550" b="1" dirty="0">
                          <a:latin typeface="Calibri"/>
                          <a:cs typeface="Calibri"/>
                        </a:rPr>
                        <a:t>Key</a:t>
                      </a:r>
                      <a:r>
                        <a:rPr sz="1550" b="1" spc="45" dirty="0">
                          <a:latin typeface="Calibri"/>
                          <a:cs typeface="Calibri"/>
                        </a:rPr>
                        <a:t> </a:t>
                      </a:r>
                      <a:r>
                        <a:rPr sz="1550" b="1" spc="-10" dirty="0">
                          <a:latin typeface="Calibri"/>
                          <a:cs typeface="Calibri"/>
                        </a:rPr>
                        <a:t>Findings</a:t>
                      </a:r>
                      <a:endParaRPr sz="155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19050" algn="ctr">
                        <a:lnSpc>
                          <a:spcPct val="100000"/>
                        </a:lnSpc>
                        <a:spcBef>
                          <a:spcPts val="325"/>
                        </a:spcBef>
                      </a:pPr>
                      <a:r>
                        <a:rPr sz="1550" b="1" spc="-20" dirty="0">
                          <a:latin typeface="Calibri"/>
                          <a:cs typeface="Calibri"/>
                        </a:rPr>
                        <a:t>Gaps</a:t>
                      </a:r>
                      <a:endParaRPr sz="155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10000"/>
                  </a:ext>
                </a:extLst>
              </a:tr>
              <a:tr h="963975">
                <a:tc>
                  <a:txBody>
                    <a:bodyPr/>
                    <a:lstStyle/>
                    <a:p>
                      <a:pPr marL="92075">
                        <a:lnSpc>
                          <a:spcPct val="100000"/>
                        </a:lnSpc>
                        <a:spcBef>
                          <a:spcPts val="254"/>
                        </a:spcBef>
                      </a:pPr>
                      <a:r>
                        <a:rPr sz="1400" spc="-50" dirty="0">
                          <a:latin typeface="Calibri"/>
                          <a:cs typeface="Calibri"/>
                        </a:rPr>
                        <a:t>1</a:t>
                      </a:r>
                      <a:endParaRPr sz="1400">
                        <a:latin typeface="Calibri"/>
                        <a:cs typeface="Calibri"/>
                      </a:endParaRPr>
                    </a:p>
                  </a:txBody>
                  <a:tcPr marL="0" marR="0" marT="32384"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1" u="none" strike="noStrike" dirty="0">
                          <a:solidFill>
                            <a:srgbClr val="000000"/>
                          </a:solidFill>
                          <a:effectLst/>
                          <a:latin typeface="Times New Roman" panose="02020603050405020304" pitchFamily="18" charset="0"/>
                        </a:rPr>
                        <a:t>Heterogeneous Machine Learning Ensembles for Predicting Train Delays</a:t>
                      </a:r>
                    </a:p>
                  </a:txBody>
                  <a:tcPr marL="7620" marR="7620" marT="7620"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gn="l" fontAlgn="ctr"/>
                      <a:r>
                        <a:rPr lang="en-IN" sz="1100" b="0" i="0" u="none" strike="noStrike" dirty="0">
                          <a:solidFill>
                            <a:srgbClr val="000000"/>
                          </a:solidFill>
                          <a:effectLst/>
                          <a:latin typeface="Times New Roman" panose="02020603050405020304" pitchFamily="18" charset="0"/>
                        </a:rPr>
                        <a:t>Mostafa Al </a:t>
                      </a:r>
                      <a:r>
                        <a:rPr lang="en-IN" sz="1100" b="0" i="0" u="none" strike="noStrike" dirty="0" err="1">
                          <a:solidFill>
                            <a:srgbClr val="000000"/>
                          </a:solidFill>
                          <a:effectLst/>
                          <a:latin typeface="Times New Roman" panose="02020603050405020304" pitchFamily="18" charset="0"/>
                        </a:rPr>
                        <a:t>Ghamdi</a:t>
                      </a:r>
                      <a:r>
                        <a:rPr lang="en-IN" sz="1100" b="0" i="0" u="none" strike="noStrike" dirty="0">
                          <a:solidFill>
                            <a:srgbClr val="000000"/>
                          </a:solidFill>
                          <a:effectLst/>
                          <a:latin typeface="Times New Roman" panose="02020603050405020304" pitchFamily="18" charset="0"/>
                        </a:rPr>
                        <a:t>, Gerard Parr, </a:t>
                      </a:r>
                      <a:r>
                        <a:rPr lang="en-IN" sz="1100" b="0" i="0" u="none" strike="noStrike" dirty="0" err="1">
                          <a:solidFill>
                            <a:srgbClr val="000000"/>
                          </a:solidFill>
                          <a:effectLst/>
                          <a:latin typeface="Times New Roman" panose="02020603050405020304" pitchFamily="18" charset="0"/>
                        </a:rPr>
                        <a:t>Wenjia</a:t>
                      </a:r>
                      <a:r>
                        <a:rPr lang="en-IN" sz="1100" b="0" i="0" u="none" strike="noStrike" dirty="0">
                          <a:solidFill>
                            <a:srgbClr val="000000"/>
                          </a:solidFill>
                          <a:effectLst/>
                          <a:latin typeface="Times New Roman" panose="02020603050405020304" pitchFamily="18" charset="0"/>
                        </a:rPr>
                        <a:t> Wang; 2023; IEEE Transactions on Intelligent Transportation Systems</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gn="l" fontAlgn="ctr"/>
                      <a:r>
                        <a:rPr lang="en-IN" sz="1100" b="0" i="0" u="sng" strike="noStrike" dirty="0">
                          <a:solidFill>
                            <a:srgbClr val="0563C1"/>
                          </a:solidFill>
                          <a:effectLst/>
                          <a:latin typeface="Calibri" panose="020F0502020204030204" pitchFamily="34" charset="0"/>
                          <a:hlinkClick r:id="rId2"/>
                        </a:rPr>
                        <a:t>https://ueaeprints.uea.ac.uk/id/eprint/94109/1/IEEE_Paper_PublishedVersion.pdf?utm_source=chatgpt.com</a:t>
                      </a:r>
                      <a:endParaRPr lang="en-IN" sz="1100" b="0" i="0" u="sng" strike="noStrike" dirty="0">
                        <a:solidFill>
                          <a:srgbClr val="0563C1"/>
                        </a:solidFill>
                        <a:effectLst/>
                        <a:latin typeface="Calibri" panose="020F0502020204030204" pitchFamily="34"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gn="l" fontAlgn="ctr"/>
                      <a:r>
                        <a:rPr lang="en-US" sz="1100" b="0" i="0" u="none" strike="noStrike" dirty="0">
                          <a:solidFill>
                            <a:srgbClr val="000000"/>
                          </a:solidFill>
                          <a:effectLst/>
                          <a:latin typeface="Times New Roman" panose="02020603050405020304" pitchFamily="18" charset="0"/>
                        </a:rPr>
                        <a:t>Remove duplicates and missing records.</a:t>
                      </a:r>
                      <a:br>
                        <a:rPr lang="en-US" sz="1100" b="0" i="0" u="none" strike="noStrike" dirty="0">
                          <a:solidFill>
                            <a:srgbClr val="000000"/>
                          </a:solidFill>
                          <a:effectLst/>
                          <a:latin typeface="Times New Roman" panose="02020603050405020304" pitchFamily="18" charset="0"/>
                        </a:rPr>
                      </a:br>
                      <a:r>
                        <a:rPr lang="en-US" sz="1100" b="0" i="0" u="none" strike="noStrike" dirty="0">
                          <a:solidFill>
                            <a:srgbClr val="000000"/>
                          </a:solidFill>
                          <a:effectLst/>
                          <a:latin typeface="Times New Roman" panose="02020603050405020304" pitchFamily="18" charset="0"/>
                        </a:rPr>
                        <a:t>Logical validation , Feature engineering</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gn="l" fontAlgn="ctr"/>
                      <a:r>
                        <a:rPr lang="en-US" sz="1100" dirty="0" smtClean="0"/>
                        <a:t>Heterogeneous ensembles outperformed single and homogeneous models, with MSM1 showing the best performance and strong generalization on a separate dataset.</a:t>
                      </a:r>
                      <a:endParaRPr lang="en-US" sz="11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gn="l" fontAlgn="ctr"/>
                      <a:r>
                        <a:rPr lang="en-US" sz="1100" b="0" i="0" u="none" strike="noStrike" dirty="0">
                          <a:solidFill>
                            <a:srgbClr val="000000"/>
                          </a:solidFill>
                          <a:effectLst/>
                          <a:latin typeface="Times New Roman" panose="02020603050405020304" pitchFamily="18" charset="0"/>
                        </a:rPr>
                        <a:t> Lack of suitable diversity metrics for Regression tasks.</a:t>
                      </a:r>
                      <a:br>
                        <a:rPr lang="en-US" sz="1100" b="0" i="0" u="none" strike="noStrike" dirty="0">
                          <a:solidFill>
                            <a:srgbClr val="000000"/>
                          </a:solidFill>
                          <a:effectLst/>
                          <a:latin typeface="Times New Roman" panose="02020603050405020304" pitchFamily="18" charset="0"/>
                        </a:rPr>
                      </a:br>
                      <a:r>
                        <a:rPr lang="en-US" sz="1100" b="0" i="0" u="none" strike="noStrike" dirty="0">
                          <a:solidFill>
                            <a:srgbClr val="000000"/>
                          </a:solidFill>
                          <a:effectLst/>
                          <a:latin typeface="Times New Roman" panose="02020603050405020304" pitchFamily="18" charset="0"/>
                        </a:rPr>
                        <a:t>- Computational cost of training and evaluating multiple Ensemble combinations</a:t>
                      </a:r>
                    </a:p>
                  </a:txBody>
                  <a:tcPr marL="7620" marR="7620" marT="7620" marB="0" anchor="ctr">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90330">
                <a:tc>
                  <a:txBody>
                    <a:bodyPr/>
                    <a:lstStyle/>
                    <a:p>
                      <a:pPr marL="92075">
                        <a:lnSpc>
                          <a:spcPct val="100000"/>
                        </a:lnSpc>
                        <a:spcBef>
                          <a:spcPts val="265"/>
                        </a:spcBef>
                      </a:pPr>
                      <a:r>
                        <a:rPr sz="1400" spc="-50" dirty="0">
                          <a:latin typeface="Calibri"/>
                          <a:cs typeface="Calibri"/>
                        </a:rPr>
                        <a:t>2</a:t>
                      </a:r>
                      <a:endParaRPr sz="1400">
                        <a:latin typeface="Calibri"/>
                        <a:cs typeface="Calibri"/>
                      </a:endParaRPr>
                    </a:p>
                  </a:txBody>
                  <a:tcPr marL="0" marR="0" marT="33655"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1" u="none" strike="noStrike" dirty="0">
                          <a:solidFill>
                            <a:srgbClr val="000000"/>
                          </a:solidFill>
                          <a:effectLst/>
                          <a:latin typeface="Times New Roman" panose="02020603050405020304" pitchFamily="18" charset="0"/>
                        </a:rPr>
                        <a:t>Short-term origin–destination flow prediction for urban rail network: a deep learning method based on multi-source big data</a:t>
                      </a:r>
                    </a:p>
                  </a:txBody>
                  <a:tcPr marL="7620" marR="7620" marT="7620" marB="0" anchor="ctr">
                    <a:lnL w="12700">
                      <a:solidFill>
                        <a:srgbClr val="000000"/>
                      </a:solidFill>
                      <a:prstDash val="soli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100" b="0" i="0" u="none" strike="noStrike" dirty="0" err="1">
                          <a:solidFill>
                            <a:srgbClr val="000000"/>
                          </a:solidFill>
                          <a:effectLst/>
                          <a:latin typeface="Times New Roman" panose="02020603050405020304" pitchFamily="18" charset="0"/>
                        </a:rPr>
                        <a:t>Hongmeng</a:t>
                      </a:r>
                      <a:r>
                        <a:rPr lang="en-IN" sz="1100" b="0" i="0" u="none" strike="noStrike" dirty="0">
                          <a:solidFill>
                            <a:srgbClr val="000000"/>
                          </a:solidFill>
                          <a:effectLst/>
                          <a:latin typeface="Times New Roman" panose="02020603050405020304" pitchFamily="18" charset="0"/>
                        </a:rPr>
                        <a:t> Cui, </a:t>
                      </a:r>
                      <a:r>
                        <a:rPr lang="en-IN" sz="1100" b="0" i="0" u="none" strike="noStrike" dirty="0" err="1">
                          <a:solidFill>
                            <a:srgbClr val="000000"/>
                          </a:solidFill>
                          <a:effectLst/>
                          <a:latin typeface="Times New Roman" panose="02020603050405020304" pitchFamily="18" charset="0"/>
                        </a:rPr>
                        <a:t>Bingfeng</a:t>
                      </a:r>
                      <a:r>
                        <a:rPr lang="en-IN" sz="1100" b="0" i="0" u="none" strike="noStrike" dirty="0">
                          <a:solidFill>
                            <a:srgbClr val="000000"/>
                          </a:solidFill>
                          <a:effectLst/>
                          <a:latin typeface="Times New Roman" panose="02020603050405020304" pitchFamily="18" charset="0"/>
                        </a:rPr>
                        <a:t> Si, </a:t>
                      </a:r>
                      <a:r>
                        <a:rPr lang="en-IN" sz="1100" b="0" i="0" u="none" strike="noStrike" dirty="0" err="1">
                          <a:solidFill>
                            <a:srgbClr val="000000"/>
                          </a:solidFill>
                          <a:effectLst/>
                          <a:latin typeface="Times New Roman" panose="02020603050405020304" pitchFamily="18" charset="0"/>
                        </a:rPr>
                        <a:t>Jiayuan</a:t>
                      </a:r>
                      <a:r>
                        <a:rPr lang="en-IN" sz="1100" b="0" i="0" u="none" strike="noStrike" dirty="0">
                          <a:solidFill>
                            <a:srgbClr val="000000"/>
                          </a:solidFill>
                          <a:effectLst/>
                          <a:latin typeface="Times New Roman" panose="02020603050405020304" pitchFamily="18" charset="0"/>
                        </a:rPr>
                        <a:t> Wang, Ben Zhao, </a:t>
                      </a:r>
                      <a:r>
                        <a:rPr lang="en-IN" sz="1100" b="0" i="0" u="none" strike="noStrike" dirty="0" err="1">
                          <a:solidFill>
                            <a:srgbClr val="000000"/>
                          </a:solidFill>
                          <a:effectLst/>
                          <a:latin typeface="Times New Roman" panose="02020603050405020304" pitchFamily="18" charset="0"/>
                        </a:rPr>
                        <a:t>Weiting</a:t>
                      </a:r>
                      <a:r>
                        <a:rPr lang="en-IN" sz="1100" b="0" i="0" u="none" strike="noStrike" dirty="0">
                          <a:solidFill>
                            <a:srgbClr val="000000"/>
                          </a:solidFill>
                          <a:effectLst/>
                          <a:latin typeface="Times New Roman" panose="02020603050405020304" pitchFamily="18" charset="0"/>
                        </a:rPr>
                        <a:t> Pan (2024), Springer – Complex &amp; Intelligent Systems</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100" b="0" i="0" u="sng" strike="noStrike" dirty="0">
                          <a:solidFill>
                            <a:srgbClr val="0563C1"/>
                          </a:solidFill>
                          <a:effectLst/>
                          <a:latin typeface="Calibri" panose="020F0502020204030204" pitchFamily="34" charset="0"/>
                          <a:hlinkClick r:id="rId3"/>
                        </a:rPr>
                        <a:t>https://link.springer.com/article/10.1007/s40747-024-01391-6</a:t>
                      </a:r>
                      <a:endParaRPr lang="en-IN" sz="1100" b="0" i="0" u="sng" strike="noStrike" dirty="0">
                        <a:solidFill>
                          <a:srgbClr val="0563C1"/>
                        </a:solidFill>
                        <a:effectLst/>
                        <a:latin typeface="Calibri" panose="020F0502020204030204" pitchFamily="34"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100" b="0" i="0" u="none" strike="noStrike" dirty="0">
                          <a:solidFill>
                            <a:srgbClr val="000000"/>
                          </a:solidFill>
                          <a:effectLst/>
                          <a:latin typeface="Times New Roman" panose="02020603050405020304" pitchFamily="18" charset="0"/>
                        </a:rPr>
                        <a:t> Min–max normalization</a:t>
                      </a:r>
                      <a:br>
                        <a:rPr lang="en-US" sz="1100" b="0" i="0" u="none" strike="noStrike" dirty="0">
                          <a:solidFill>
                            <a:srgbClr val="000000"/>
                          </a:solidFill>
                          <a:effectLst/>
                          <a:latin typeface="Times New Roman" panose="02020603050405020304" pitchFamily="18" charset="0"/>
                        </a:rPr>
                      </a:br>
                      <a:r>
                        <a:rPr lang="en-US" sz="1100" b="0" i="0" u="none" strike="noStrike" dirty="0">
                          <a:solidFill>
                            <a:srgbClr val="000000"/>
                          </a:solidFill>
                          <a:effectLst/>
                          <a:latin typeface="Times New Roman" panose="02020603050405020304" pitchFamily="18" charset="0"/>
                        </a:rPr>
                        <a:t>- Stratified OD sampling</a:t>
                      </a:r>
                      <a:br>
                        <a:rPr lang="en-US" sz="1100" b="0" i="0" u="none" strike="noStrike" dirty="0">
                          <a:solidFill>
                            <a:srgbClr val="000000"/>
                          </a:solidFill>
                          <a:effectLst/>
                          <a:latin typeface="Times New Roman" panose="02020603050405020304" pitchFamily="18" charset="0"/>
                        </a:rPr>
                      </a:br>
                      <a:r>
                        <a:rPr lang="en-US" sz="1100" b="0" i="0" u="none" strike="noStrike" dirty="0">
                          <a:solidFill>
                            <a:srgbClr val="000000"/>
                          </a:solidFill>
                          <a:effectLst/>
                          <a:latin typeface="Times New Roman" panose="02020603050405020304" pitchFamily="18" charset="0"/>
                        </a:rPr>
                        <a:t>- Clustering operational days via improved K-means</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100" dirty="0" smtClean="0"/>
                        <a:t>ST-LSTM effectively handles OD flow issues and achieves superior performance over ARIMA, SVR, RNN, LSTM, </a:t>
                      </a:r>
                      <a:r>
                        <a:rPr lang="en-US" sz="1100" dirty="0" err="1" smtClean="0"/>
                        <a:t>ConvLSTM</a:t>
                      </a:r>
                      <a:r>
                        <a:rPr lang="en-US" sz="1100" dirty="0" smtClean="0"/>
                        <a:t>, and NAR in RMSE, MAE, and MAPE.</a:t>
                      </a:r>
                      <a:endParaRPr lang="en-IN" sz="11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r>
                        <a:rPr lang="en-US" sz="1100" b="0" i="0" u="none" strike="noStrike" dirty="0">
                          <a:solidFill>
                            <a:srgbClr val="000000"/>
                          </a:solidFill>
                          <a:effectLst/>
                          <a:latin typeface="Times New Roman" panose="02020603050405020304" pitchFamily="18" charset="0"/>
                        </a:rPr>
                        <a:t>Does not model dynamic external disruptions (e.g. weather, accidents)</a:t>
                      </a:r>
                      <a:br>
                        <a:rPr lang="en-US" sz="1100" b="0" i="0" u="none" strike="noStrike" dirty="0">
                          <a:solidFill>
                            <a:srgbClr val="000000"/>
                          </a:solidFill>
                          <a:effectLst/>
                          <a:latin typeface="Times New Roman" panose="02020603050405020304" pitchFamily="18" charset="0"/>
                        </a:rPr>
                      </a:br>
                      <a:r>
                        <a:rPr lang="en-US" sz="1100" b="0" i="0" u="none" strike="noStrike" dirty="0">
                          <a:solidFill>
                            <a:srgbClr val="000000"/>
                          </a:solidFill>
                          <a:effectLst/>
                          <a:latin typeface="Times New Roman" panose="02020603050405020304" pitchFamily="18" charset="0"/>
                        </a:rPr>
                        <a:t>- Not validated on metro systems outside China</a:t>
                      </a:r>
                    </a:p>
                  </a:txBody>
                  <a:tcPr marL="7620" marR="7620" marT="7620" marB="0" anchor="ctr">
                    <a:lnL w="12700" cap="flat" cmpd="sng" algn="ctr">
                      <a:solidFill>
                        <a:srgbClr val="000000"/>
                      </a:solidFill>
                      <a:prstDash val="solid"/>
                      <a:round/>
                      <a:headEnd type="none" w="med" len="med"/>
                      <a:tailEnd type="none" w="med" len="me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827153">
                <a:tc>
                  <a:txBody>
                    <a:bodyPr/>
                    <a:lstStyle/>
                    <a:p>
                      <a:pPr marL="92075">
                        <a:lnSpc>
                          <a:spcPct val="100000"/>
                        </a:lnSpc>
                        <a:spcBef>
                          <a:spcPts val="275"/>
                        </a:spcBef>
                      </a:pPr>
                      <a:r>
                        <a:rPr sz="1400" spc="-50" dirty="0">
                          <a:latin typeface="Calibri"/>
                          <a:cs typeface="Calibri"/>
                        </a:rPr>
                        <a:t>3</a:t>
                      </a:r>
                      <a:endParaRPr sz="1400">
                        <a:latin typeface="Calibri"/>
                        <a:cs typeface="Calibri"/>
                      </a:endParaRPr>
                    </a:p>
                  </a:txBody>
                  <a:tcPr marL="0" marR="0" marT="34925"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1" u="none" strike="noStrike" dirty="0">
                          <a:solidFill>
                            <a:srgbClr val="000000"/>
                          </a:solidFill>
                          <a:effectLst/>
                          <a:latin typeface="Times New Roman" panose="02020603050405020304" pitchFamily="18" charset="0"/>
                        </a:rPr>
                        <a:t>Modelling Railway Delay Propagation as Diffusion-Like Spreading</a:t>
                      </a:r>
                    </a:p>
                  </a:txBody>
                  <a:tcPr marL="7620" marR="7620" marT="7620" marB="0" anchor="ctr">
                    <a:lnL w="12700">
                      <a:solidFill>
                        <a:srgbClr val="000000"/>
                      </a:solidFill>
                      <a:prstDash val="soli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100" b="0" i="0" u="none" strike="noStrike" dirty="0">
                          <a:solidFill>
                            <a:srgbClr val="000000"/>
                          </a:solidFill>
                          <a:effectLst/>
                          <a:latin typeface="Times New Roman" panose="02020603050405020304" pitchFamily="18" charset="0"/>
                        </a:rPr>
                        <a:t>Mark M. Dekker et al., 2022, EPJ Data Science (</a:t>
                      </a:r>
                      <a:r>
                        <a:rPr lang="en-IN" sz="1100" b="0" i="0" u="none" strike="noStrike" dirty="0" err="1">
                          <a:solidFill>
                            <a:srgbClr val="000000"/>
                          </a:solidFill>
                          <a:effectLst/>
                          <a:latin typeface="Times New Roman" panose="02020603050405020304" pitchFamily="18" charset="0"/>
                        </a:rPr>
                        <a:t>SpringerOpen</a:t>
                      </a:r>
                      <a:r>
                        <a:rPr lang="en-IN" sz="1100" b="0" i="0" u="none" strike="noStrike" dirty="0">
                          <a:solidFill>
                            <a:srgbClr val="000000"/>
                          </a:solidFill>
                          <a:effectLst/>
                          <a:latin typeface="Times New Roman" panose="02020603050405020304" pitchFamily="18" charset="0"/>
                        </a:rPr>
                        <a:t>)</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100" b="0" i="0" u="sng" strike="noStrike" dirty="0">
                          <a:solidFill>
                            <a:srgbClr val="0563C1"/>
                          </a:solidFill>
                          <a:effectLst/>
                          <a:latin typeface="Calibri" panose="020F0502020204030204" pitchFamily="34" charset="0"/>
                          <a:hlinkClick r:id="rId4"/>
                        </a:rPr>
                        <a:t>https://epjdatascience.springeropen.com/articles/10.1140/epjds/s13688-022-00359-1</a:t>
                      </a:r>
                      <a:endParaRPr lang="en-IN" sz="1100" b="0" i="0" u="sng" strike="noStrike" dirty="0">
                        <a:solidFill>
                          <a:srgbClr val="0563C1"/>
                        </a:solidFill>
                        <a:effectLst/>
                        <a:latin typeface="Calibri" panose="020F0502020204030204" pitchFamily="34"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100" b="0" i="0" u="none" strike="noStrike" dirty="0">
                          <a:solidFill>
                            <a:srgbClr val="000000"/>
                          </a:solidFill>
                          <a:effectLst/>
                          <a:latin typeface="Times New Roman" panose="02020603050405020304" pitchFamily="18" charset="0"/>
                        </a:rPr>
                        <a:t>Network </a:t>
                      </a:r>
                      <a:r>
                        <a:rPr lang="en-US" sz="1100" b="0" i="0" u="none" strike="noStrike" dirty="0" err="1" smtClean="0">
                          <a:solidFill>
                            <a:srgbClr val="000000"/>
                          </a:solidFill>
                          <a:effectLst/>
                          <a:latin typeface="Times New Roman" panose="02020603050405020304" pitchFamily="18" charset="0"/>
                        </a:rPr>
                        <a:t>reconstruction,removal</a:t>
                      </a:r>
                      <a:r>
                        <a:rPr lang="en-US" sz="1100" b="0" i="0" u="none" strike="noStrike" dirty="0" smtClean="0">
                          <a:solidFill>
                            <a:srgbClr val="000000"/>
                          </a:solidFill>
                          <a:effectLst/>
                          <a:latin typeface="Times New Roman" panose="02020603050405020304" pitchFamily="18" charset="0"/>
                        </a:rPr>
                        <a:t> </a:t>
                      </a:r>
                      <a:r>
                        <a:rPr lang="en-US" sz="1100" b="0" i="0" u="none" strike="noStrike" dirty="0">
                          <a:solidFill>
                            <a:srgbClr val="000000"/>
                          </a:solidFill>
                          <a:effectLst/>
                          <a:latin typeface="Times New Roman" panose="02020603050405020304" pitchFamily="18" charset="0"/>
                        </a:rPr>
                        <a:t>of outlier trains, interpolation for skipped intermediate stations, clustering using K-means on geographical data</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buNone/>
                      </a:pPr>
                      <a:r>
                        <a:rPr lang="en-US" sz="1000" dirty="0" smtClean="0"/>
                        <a:t>The novel diffusion model efficiently captures system-wide delay propagation, with optimal performance achieved through proper spatial aggregation.</a:t>
                      </a:r>
                      <a:endParaRPr lang="en-US" sz="10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r>
                        <a:rPr lang="en-US" sz="1100" b="0" i="0" u="none" strike="noStrike" dirty="0">
                          <a:solidFill>
                            <a:srgbClr val="000000"/>
                          </a:solidFill>
                          <a:effectLst/>
                          <a:latin typeface="Times New Roman" panose="02020603050405020304" pitchFamily="18" charset="0"/>
                        </a:rPr>
                        <a:t>Model assumes no new delay generation, ignores train-level discrete behaviors, and assumes full delay transfer to next station; lacks fine-grained detail</a:t>
                      </a:r>
                    </a:p>
                  </a:txBody>
                  <a:tcPr marL="7620" marR="7620" marT="7620" marB="0" anchor="ctr">
                    <a:lnL w="12700" cap="flat" cmpd="sng" algn="ctr">
                      <a:solidFill>
                        <a:srgbClr val="000000"/>
                      </a:solidFill>
                      <a:prstDash val="solid"/>
                      <a:round/>
                      <a:headEnd type="none" w="med" len="med"/>
                      <a:tailEnd type="none" w="med" len="me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827153">
                <a:tc>
                  <a:txBody>
                    <a:bodyPr/>
                    <a:lstStyle/>
                    <a:p>
                      <a:pPr marL="92075">
                        <a:lnSpc>
                          <a:spcPct val="100000"/>
                        </a:lnSpc>
                        <a:spcBef>
                          <a:spcPts val="285"/>
                        </a:spcBef>
                      </a:pPr>
                      <a:r>
                        <a:rPr sz="1400" spc="-50" dirty="0">
                          <a:latin typeface="Calibri"/>
                          <a:cs typeface="Calibri"/>
                        </a:rPr>
                        <a:t>4</a:t>
                      </a:r>
                      <a:endParaRPr sz="1400">
                        <a:latin typeface="Calibri"/>
                        <a:cs typeface="Calibri"/>
                      </a:endParaRPr>
                    </a:p>
                  </a:txBody>
                  <a:tcPr marL="0" marR="0" marT="36195"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1" u="none" strike="noStrike" dirty="0">
                          <a:solidFill>
                            <a:srgbClr val="000000"/>
                          </a:solidFill>
                          <a:effectLst/>
                          <a:latin typeface="Times New Roman" panose="02020603050405020304" pitchFamily="18" charset="0"/>
                        </a:rPr>
                        <a:t>Prediction of High-Speed Train Delay Propagation Based on Causal Text Information</a:t>
                      </a:r>
                    </a:p>
                  </a:txBody>
                  <a:tcPr marL="7620" marR="7620" marT="7620" marB="0" anchor="ctr">
                    <a:lnL w="12700">
                      <a:solidFill>
                        <a:srgbClr val="000000"/>
                      </a:solidFill>
                      <a:prstDash val="soli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100" b="0" i="0" u="none" strike="noStrike" dirty="0" err="1">
                          <a:solidFill>
                            <a:srgbClr val="000000"/>
                          </a:solidFill>
                          <a:effectLst/>
                          <a:latin typeface="Times New Roman" panose="02020603050405020304" pitchFamily="18" charset="0"/>
                        </a:rPr>
                        <a:t>Qianyi</a:t>
                      </a:r>
                      <a:r>
                        <a:rPr lang="en-IN" sz="1100" b="0" i="0" u="none" strike="noStrike" dirty="0">
                          <a:solidFill>
                            <a:srgbClr val="000000"/>
                          </a:solidFill>
                          <a:effectLst/>
                          <a:latin typeface="Times New Roman" panose="02020603050405020304" pitchFamily="18" charset="0"/>
                        </a:rPr>
                        <a:t> Liu, </a:t>
                      </a:r>
                      <a:r>
                        <a:rPr lang="en-IN" sz="1100" b="0" i="0" u="none" strike="noStrike" dirty="0" err="1">
                          <a:solidFill>
                            <a:srgbClr val="000000"/>
                          </a:solidFill>
                          <a:effectLst/>
                          <a:latin typeface="Times New Roman" panose="02020603050405020304" pitchFamily="18" charset="0"/>
                        </a:rPr>
                        <a:t>Shengjie</a:t>
                      </a:r>
                      <a:r>
                        <a:rPr lang="en-IN" sz="1100" b="0" i="0" u="none" strike="noStrike" dirty="0">
                          <a:solidFill>
                            <a:srgbClr val="000000"/>
                          </a:solidFill>
                          <a:effectLst/>
                          <a:latin typeface="Times New Roman" panose="02020603050405020304" pitchFamily="18" charset="0"/>
                        </a:rPr>
                        <a:t> Wang, </a:t>
                      </a:r>
                      <a:r>
                        <a:rPr lang="en-IN" sz="1100" b="0" i="0" u="none" strike="noStrike" dirty="0" err="1">
                          <a:solidFill>
                            <a:srgbClr val="000000"/>
                          </a:solidFill>
                          <a:effectLst/>
                          <a:latin typeface="Times New Roman" panose="02020603050405020304" pitchFamily="18" charset="0"/>
                        </a:rPr>
                        <a:t>Zhongcan</a:t>
                      </a:r>
                      <a:r>
                        <a:rPr lang="en-IN" sz="1100" b="0" i="0" u="none" strike="noStrike" dirty="0">
                          <a:solidFill>
                            <a:srgbClr val="000000"/>
                          </a:solidFill>
                          <a:effectLst/>
                          <a:latin typeface="Times New Roman" panose="02020603050405020304" pitchFamily="18" charset="0"/>
                        </a:rPr>
                        <a:t> Li, Li </a:t>
                      </a:r>
                      <a:r>
                        <a:rPr lang="en-IN" sz="1100" b="0" i="0" u="none" strike="noStrike" dirty="0" err="1">
                          <a:solidFill>
                            <a:srgbClr val="000000"/>
                          </a:solidFill>
                          <a:effectLst/>
                          <a:latin typeface="Times New Roman" panose="02020603050405020304" pitchFamily="18" charset="0"/>
                        </a:rPr>
                        <a:t>Li</a:t>
                      </a:r>
                      <a:r>
                        <a:rPr lang="en-IN" sz="1100" b="0" i="0" u="none" strike="noStrike" dirty="0">
                          <a:solidFill>
                            <a:srgbClr val="000000"/>
                          </a:solidFill>
                          <a:effectLst/>
                          <a:latin typeface="Times New Roman" panose="02020603050405020304" pitchFamily="18" charset="0"/>
                        </a:rPr>
                        <a:t>, Jun Zhang, Chao Wen (2022), Springer (Railway Engineering Science</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100" b="0" i="0" u="sng" strike="noStrike" dirty="0">
                          <a:solidFill>
                            <a:srgbClr val="0563C1"/>
                          </a:solidFill>
                          <a:effectLst/>
                          <a:latin typeface="Calibri" panose="020F0502020204030204" pitchFamily="34" charset="0"/>
                          <a:hlinkClick r:id="rId5"/>
                        </a:rPr>
                        <a:t>https://link.springer.com/article/10.1007/s40534-022-00286-x</a:t>
                      </a:r>
                      <a:endParaRPr lang="en-IN" sz="1100" b="0" i="0" u="sng" strike="noStrike" dirty="0">
                        <a:solidFill>
                          <a:srgbClr val="0563C1"/>
                        </a:solidFill>
                        <a:effectLst/>
                        <a:latin typeface="Calibri" panose="020F0502020204030204" pitchFamily="34"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100" b="0" i="0" u="none" strike="noStrike" dirty="0">
                          <a:solidFill>
                            <a:srgbClr val="000000"/>
                          </a:solidFill>
                          <a:effectLst/>
                          <a:latin typeface="Times New Roman" panose="02020603050405020304" pitchFamily="18" charset="0"/>
                        </a:rPr>
                        <a:t>Chinese text segmentation with </a:t>
                      </a:r>
                      <a:r>
                        <a:rPr lang="en-IN" sz="1100" b="0" i="0" u="none" strike="noStrike" dirty="0" err="1">
                          <a:solidFill>
                            <a:srgbClr val="000000"/>
                          </a:solidFill>
                          <a:effectLst/>
                          <a:latin typeface="Times New Roman" panose="02020603050405020304" pitchFamily="18" charset="0"/>
                        </a:rPr>
                        <a:t>Jieba</a:t>
                      </a:r>
                      <a:r>
                        <a:rPr lang="en-IN" sz="1100" b="0" i="0" u="none" strike="noStrike" dirty="0">
                          <a:solidFill>
                            <a:srgbClr val="000000"/>
                          </a:solidFill>
                          <a:effectLst/>
                          <a:latin typeface="Times New Roman" panose="02020603050405020304" pitchFamily="18" charset="0"/>
                        </a:rPr>
                        <a:t>, </a:t>
                      </a:r>
                      <a:r>
                        <a:rPr lang="en-IN" sz="1100" b="0" i="0" u="none" strike="noStrike" dirty="0" err="1">
                          <a:solidFill>
                            <a:srgbClr val="000000"/>
                          </a:solidFill>
                          <a:effectLst/>
                          <a:latin typeface="Times New Roman" panose="02020603050405020304" pitchFamily="18" charset="0"/>
                        </a:rPr>
                        <a:t>stopword</a:t>
                      </a:r>
                      <a:r>
                        <a:rPr lang="en-IN" sz="1100" b="0" i="0" u="none" strike="noStrike" dirty="0">
                          <a:solidFill>
                            <a:srgbClr val="000000"/>
                          </a:solidFill>
                          <a:effectLst/>
                          <a:latin typeface="Times New Roman" panose="02020603050405020304" pitchFamily="18" charset="0"/>
                        </a:rPr>
                        <a:t> removal (Harbin, Baidu, SCU lists), text regularization</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buNone/>
                      </a:pPr>
                      <a:r>
                        <a:rPr lang="en-US" sz="1000" dirty="0" smtClean="0"/>
                        <a:t>Integrating delay cause text with operating environment data enhances prediction accuracy, with the </a:t>
                      </a:r>
                      <a:r>
                        <a:rPr lang="en-US" sz="1000" dirty="0" err="1" smtClean="0"/>
                        <a:t>XGBoost</a:t>
                      </a:r>
                      <a:r>
                        <a:rPr lang="en-US" sz="1000" dirty="0" smtClean="0"/>
                        <a:t> + CBOW + Mean model achieving the best accuracy of 84% within a 3-minute margin.</a:t>
                      </a:r>
                      <a:endParaRPr lang="en-US" sz="10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0" u="none" strike="noStrike" dirty="0">
                          <a:solidFill>
                            <a:srgbClr val="000000"/>
                          </a:solidFill>
                          <a:effectLst/>
                          <a:latin typeface="Times New Roman" panose="02020603050405020304" pitchFamily="18" charset="0"/>
                        </a:rPr>
                        <a:t>Lack of deep semantic embedding models due to small dataset; limited use of deep learning (CNN, LSTM not yet applied); corpus size can be increased</a:t>
                      </a:r>
                    </a:p>
                  </a:txBody>
                  <a:tcPr marL="7620" marR="7620" marT="7620" marB="0" anchor="ctr">
                    <a:lnL w="12700" cap="flat" cmpd="sng" algn="ctr">
                      <a:solidFill>
                        <a:srgbClr val="000000"/>
                      </a:solidFill>
                      <a:prstDash val="solid"/>
                      <a:round/>
                      <a:headEnd type="none" w="med" len="med"/>
                      <a:tailEnd type="none" w="med" len="me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754077">
                <a:tc>
                  <a:txBody>
                    <a:bodyPr/>
                    <a:lstStyle/>
                    <a:p>
                      <a:pPr marL="92075">
                        <a:lnSpc>
                          <a:spcPct val="100000"/>
                        </a:lnSpc>
                        <a:spcBef>
                          <a:spcPts val="295"/>
                        </a:spcBef>
                      </a:pPr>
                      <a:r>
                        <a:rPr sz="1400" spc="-50" dirty="0">
                          <a:latin typeface="Calibri"/>
                          <a:cs typeface="Calibri"/>
                        </a:rPr>
                        <a:t>5</a:t>
                      </a:r>
                      <a:endParaRPr sz="1400">
                        <a:latin typeface="Calibri"/>
                        <a:cs typeface="Calibri"/>
                      </a:endParaRPr>
                    </a:p>
                  </a:txBody>
                  <a:tcPr marL="0" marR="0" marT="37465"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1" u="none" strike="noStrike" dirty="0">
                          <a:solidFill>
                            <a:srgbClr val="000000"/>
                          </a:solidFill>
                          <a:effectLst/>
                          <a:latin typeface="Times New Roman" panose="02020603050405020304" pitchFamily="18" charset="0"/>
                        </a:rPr>
                        <a:t>Quantifying the dynamic predictability of train delay with uncertainty-aware neural networks</a:t>
                      </a:r>
                    </a:p>
                  </a:txBody>
                  <a:tcPr marL="7620" marR="7620" marT="7620" marB="0" anchor="ctr">
                    <a:lnL w="12700">
                      <a:solidFill>
                        <a:srgbClr val="000000"/>
                      </a:solidFill>
                      <a:prstDash val="soli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r>
                        <a:rPr lang="en-IN" sz="1100" b="0" i="0" u="none" strike="noStrike" dirty="0">
                          <a:solidFill>
                            <a:srgbClr val="000000"/>
                          </a:solidFill>
                          <a:effectLst/>
                          <a:latin typeface="Times New Roman" panose="02020603050405020304" pitchFamily="18" charset="0"/>
                        </a:rPr>
                        <a:t>Thomas </a:t>
                      </a:r>
                      <a:r>
                        <a:rPr lang="en-IN" sz="1100" b="0" i="0" u="none" strike="noStrike" dirty="0" err="1">
                          <a:solidFill>
                            <a:srgbClr val="000000"/>
                          </a:solidFill>
                          <a:effectLst/>
                          <a:latin typeface="Times New Roman" panose="02020603050405020304" pitchFamily="18" charset="0"/>
                        </a:rPr>
                        <a:t>Spanninger</a:t>
                      </a:r>
                      <a:r>
                        <a:rPr lang="en-IN" sz="1100" b="0" i="0" u="none" strike="noStrike" dirty="0">
                          <a:solidFill>
                            <a:srgbClr val="000000"/>
                          </a:solidFill>
                          <a:effectLst/>
                          <a:latin typeface="Times New Roman" panose="02020603050405020304" pitchFamily="18" charset="0"/>
                        </a:rPr>
                        <a:t>, Nina </a:t>
                      </a:r>
                      <a:r>
                        <a:rPr lang="en-IN" sz="1100" b="0" i="0" u="none" strike="noStrike" dirty="0" err="1">
                          <a:solidFill>
                            <a:srgbClr val="000000"/>
                          </a:solidFill>
                          <a:effectLst/>
                          <a:latin typeface="Times New Roman" panose="02020603050405020304" pitchFamily="18" charset="0"/>
                        </a:rPr>
                        <a:t>Wiedemann</a:t>
                      </a:r>
                      <a:r>
                        <a:rPr lang="en-IN" sz="1100" b="0" i="0" u="none" strike="noStrike" dirty="0">
                          <a:solidFill>
                            <a:srgbClr val="000000"/>
                          </a:solidFill>
                          <a:effectLst/>
                          <a:latin typeface="Times New Roman" panose="02020603050405020304" pitchFamily="18" charset="0"/>
                        </a:rPr>
                        <a:t>, Francesco </a:t>
                      </a:r>
                      <a:r>
                        <a:rPr lang="en-IN" sz="1100" b="0" i="0" u="none" strike="noStrike" dirty="0" err="1">
                          <a:solidFill>
                            <a:srgbClr val="000000"/>
                          </a:solidFill>
                          <a:effectLst/>
                          <a:latin typeface="Times New Roman" panose="02020603050405020304" pitchFamily="18" charset="0"/>
                        </a:rPr>
                        <a:t>Corman</a:t>
                      </a:r>
                      <a:r>
                        <a:rPr lang="en-IN" sz="1100" b="0" i="0" u="none" strike="noStrike" dirty="0">
                          <a:solidFill>
                            <a:srgbClr val="000000"/>
                          </a:solidFill>
                          <a:effectLst/>
                          <a:latin typeface="Times New Roman" panose="02020603050405020304" pitchFamily="18" charset="0"/>
                        </a:rPr>
                        <a:t>; 2024; Transportation Research Part C, Elsevier</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r>
                        <a:rPr lang="en-IN" sz="1100" b="0" i="0" u="sng" strike="noStrike" dirty="0">
                          <a:solidFill>
                            <a:srgbClr val="0563C1"/>
                          </a:solidFill>
                          <a:effectLst/>
                          <a:latin typeface="Calibri" panose="020F0502020204030204" pitchFamily="34" charset="0"/>
                          <a:hlinkClick r:id="rId6"/>
                        </a:rPr>
                        <a:t>https://www.sciencedirect.com/science/article/pii/S0968090X24000846?via%3Dihub</a:t>
                      </a:r>
                      <a:endParaRPr lang="en-IN" sz="1100" b="0" i="0" u="sng" strike="noStrike" dirty="0">
                        <a:solidFill>
                          <a:srgbClr val="0563C1"/>
                        </a:solidFill>
                        <a:effectLst/>
                        <a:latin typeface="Calibri" panose="020F0502020204030204" pitchFamily="34"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r>
                        <a:rPr lang="en-US" sz="1100" b="0" i="0" u="none" strike="noStrike" dirty="0">
                          <a:solidFill>
                            <a:srgbClr val="000000"/>
                          </a:solidFill>
                          <a:effectLst/>
                          <a:latin typeface="Times New Roman" panose="02020603050405020304" pitchFamily="18" charset="0"/>
                        </a:rPr>
                        <a:t> Minimal missing data </a:t>
                      </a:r>
                      <a:r>
                        <a:rPr lang="en-US" sz="1100" b="0" i="0" u="none" strike="noStrike" dirty="0" err="1">
                          <a:solidFill>
                            <a:srgbClr val="000000"/>
                          </a:solidFill>
                          <a:effectLst/>
                          <a:latin typeface="Times New Roman" panose="02020603050405020304" pitchFamily="18" charset="0"/>
                        </a:rPr>
                        <a:t>handling,Categorized</a:t>
                      </a:r>
                      <a:r>
                        <a:rPr lang="en-US" sz="1100" b="0" i="0" u="none" strike="noStrike" dirty="0">
                          <a:solidFill>
                            <a:srgbClr val="000000"/>
                          </a:solidFill>
                          <a:effectLst/>
                          <a:latin typeface="Times New Roman" panose="02020603050405020304" pitchFamily="18" charset="0"/>
                        </a:rPr>
                        <a:t> trains as fast/</a:t>
                      </a:r>
                      <a:r>
                        <a:rPr lang="en-US" sz="1100" b="0" i="0" u="none" strike="noStrike" dirty="0" err="1">
                          <a:solidFill>
                            <a:srgbClr val="000000"/>
                          </a:solidFill>
                          <a:effectLst/>
                          <a:latin typeface="Times New Roman" panose="02020603050405020304" pitchFamily="18" charset="0"/>
                        </a:rPr>
                        <a:t>slow,Generated</a:t>
                      </a:r>
                      <a:r>
                        <a:rPr lang="en-US" sz="1100" b="0" i="0" u="none" strike="noStrike" dirty="0">
                          <a:solidFill>
                            <a:srgbClr val="000000"/>
                          </a:solidFill>
                          <a:effectLst/>
                          <a:latin typeface="Times New Roman" panose="02020603050405020304" pitchFamily="18" charset="0"/>
                        </a:rPr>
                        <a:t> prediction intervals at each operational point</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buNone/>
                      </a:pPr>
                      <a:r>
                        <a:rPr lang="en-US" sz="1000" dirty="0" smtClean="0"/>
                        <a:t>UANN achieves superior accuracy over Markov chains, Bayesian networks, and </a:t>
                      </a:r>
                      <a:r>
                        <a:rPr lang="en-US" sz="1000" dirty="0" err="1" smtClean="0"/>
                        <a:t>NGBoost</a:t>
                      </a:r>
                      <a:r>
                        <a:rPr lang="en-US" sz="1000" dirty="0" smtClean="0"/>
                        <a:t>, while train delay predictability declines exponentially as </a:t>
                      </a:r>
                      <a:r>
                        <a:rPr lang="en-US" sz="1000" dirty="0" err="1" smtClean="0"/>
                        <a:t>aleatoric</a:t>
                      </a:r>
                      <a:r>
                        <a:rPr lang="en-US" sz="1000" dirty="0" smtClean="0"/>
                        <a:t> uncertainty increases with time.</a:t>
                      </a:r>
                      <a:endParaRPr lang="en-US" sz="10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0" u="none" strike="noStrike" dirty="0" smtClean="0">
                          <a:solidFill>
                            <a:srgbClr val="000000"/>
                          </a:solidFill>
                          <a:effectLst/>
                          <a:latin typeface="Times New Roman" panose="02020603050405020304" pitchFamily="18" charset="0"/>
                        </a:rPr>
                        <a:t>Lack </a:t>
                      </a:r>
                      <a:r>
                        <a:rPr lang="en-US" sz="1100" b="0" i="0" u="none" strike="noStrike" dirty="0">
                          <a:solidFill>
                            <a:srgbClr val="000000"/>
                          </a:solidFill>
                          <a:effectLst/>
                          <a:latin typeface="Times New Roman" panose="02020603050405020304" pitchFamily="18" charset="0"/>
                        </a:rPr>
                        <a:t>of generalizability to systems with different train dynamics</a:t>
                      </a:r>
                      <a:br>
                        <a:rPr lang="en-US" sz="1100" b="0" i="0" u="none" strike="noStrike" dirty="0">
                          <a:solidFill>
                            <a:srgbClr val="000000"/>
                          </a:solidFill>
                          <a:effectLst/>
                          <a:latin typeface="Times New Roman" panose="02020603050405020304" pitchFamily="18" charset="0"/>
                        </a:rPr>
                      </a:br>
                      <a:r>
                        <a:rPr lang="en-US" sz="1100" b="0" i="0" u="none" strike="noStrike" dirty="0">
                          <a:solidFill>
                            <a:srgbClr val="000000"/>
                          </a:solidFill>
                          <a:effectLst/>
                          <a:latin typeface="Times New Roman" panose="02020603050405020304" pitchFamily="18" charset="0"/>
                        </a:rPr>
                        <a:t>- Limited improvement from added contextual features </a:t>
                      </a:r>
                    </a:p>
                  </a:txBody>
                  <a:tcPr marL="7620" marR="7620" marT="7620" marB="0" anchor="ctr">
                    <a:lnL w="12700" cap="flat" cmpd="sng" algn="ctr">
                      <a:solidFill>
                        <a:srgbClr val="000000"/>
                      </a:solidFill>
                      <a:prstDash val="solid"/>
                      <a:round/>
                      <a:headEnd type="none" w="med" len="med"/>
                      <a:tailEnd type="none" w="med" len="me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tcPr>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178950783"/>
              </p:ext>
            </p:extLst>
          </p:nvPr>
        </p:nvGraphicFramePr>
        <p:xfrm>
          <a:off x="152400" y="978865"/>
          <a:ext cx="11734800" cy="5454432"/>
        </p:xfrm>
        <a:graphic>
          <a:graphicData uri="http://schemas.openxmlformats.org/drawingml/2006/table">
            <a:tbl>
              <a:tblPr firstRow="1" bandRow="1">
                <a:tableStyleId>{2D5ABB26-0587-4C30-8999-92F81FD0307C}</a:tableStyleId>
              </a:tblPr>
              <a:tblGrid>
                <a:gridCol w="457200">
                  <a:extLst>
                    <a:ext uri="{9D8B030D-6E8A-4147-A177-3AD203B41FA5}">
                      <a16:colId xmlns:a16="http://schemas.microsoft.com/office/drawing/2014/main" val="1847342065"/>
                    </a:ext>
                  </a:extLst>
                </a:gridCol>
                <a:gridCol w="2141526">
                  <a:extLst>
                    <a:ext uri="{9D8B030D-6E8A-4147-A177-3AD203B41FA5}">
                      <a16:colId xmlns:a16="http://schemas.microsoft.com/office/drawing/2014/main" val="52247610"/>
                    </a:ext>
                  </a:extLst>
                </a:gridCol>
                <a:gridCol w="1781988">
                  <a:extLst>
                    <a:ext uri="{9D8B030D-6E8A-4147-A177-3AD203B41FA5}">
                      <a16:colId xmlns:a16="http://schemas.microsoft.com/office/drawing/2014/main" val="3373320696"/>
                    </a:ext>
                  </a:extLst>
                </a:gridCol>
                <a:gridCol w="1781988">
                  <a:extLst>
                    <a:ext uri="{9D8B030D-6E8A-4147-A177-3AD203B41FA5}">
                      <a16:colId xmlns:a16="http://schemas.microsoft.com/office/drawing/2014/main" val="2452165621"/>
                    </a:ext>
                  </a:extLst>
                </a:gridCol>
                <a:gridCol w="1810616">
                  <a:extLst>
                    <a:ext uri="{9D8B030D-6E8A-4147-A177-3AD203B41FA5}">
                      <a16:colId xmlns:a16="http://schemas.microsoft.com/office/drawing/2014/main" val="1269072271"/>
                    </a:ext>
                  </a:extLst>
                </a:gridCol>
                <a:gridCol w="1891145">
                  <a:extLst>
                    <a:ext uri="{9D8B030D-6E8A-4147-A177-3AD203B41FA5}">
                      <a16:colId xmlns:a16="http://schemas.microsoft.com/office/drawing/2014/main" val="3923701859"/>
                    </a:ext>
                  </a:extLst>
                </a:gridCol>
                <a:gridCol w="1870337">
                  <a:extLst>
                    <a:ext uri="{9D8B030D-6E8A-4147-A177-3AD203B41FA5}">
                      <a16:colId xmlns:a16="http://schemas.microsoft.com/office/drawing/2014/main" val="509915291"/>
                    </a:ext>
                  </a:extLst>
                </a:gridCol>
              </a:tblGrid>
              <a:tr h="489595">
                <a:tc>
                  <a:txBody>
                    <a:bodyPr/>
                    <a:lstStyle/>
                    <a:p>
                      <a:pPr marL="182880">
                        <a:lnSpc>
                          <a:spcPct val="100000"/>
                        </a:lnSpc>
                        <a:spcBef>
                          <a:spcPts val="325"/>
                        </a:spcBef>
                      </a:pPr>
                      <a:r>
                        <a:rPr sz="1550" b="1" spc="-25" dirty="0">
                          <a:latin typeface="Calibri"/>
                          <a:cs typeface="Calibri"/>
                        </a:rPr>
                        <a:t>No</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35" algn="ctr">
                        <a:lnSpc>
                          <a:spcPct val="100000"/>
                        </a:lnSpc>
                        <a:spcBef>
                          <a:spcPts val="325"/>
                        </a:spcBef>
                      </a:pPr>
                      <a:r>
                        <a:rPr sz="1550" b="1" spc="-10" dirty="0">
                          <a:latin typeface="Calibri"/>
                          <a:cs typeface="Calibri"/>
                        </a:rPr>
                        <a:t>Title</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514984">
                        <a:lnSpc>
                          <a:spcPct val="100000"/>
                        </a:lnSpc>
                        <a:spcBef>
                          <a:spcPts val="325"/>
                        </a:spcBef>
                      </a:pPr>
                      <a:r>
                        <a:rPr sz="1550" b="1" spc="-10" dirty="0">
                          <a:latin typeface="Calibri"/>
                          <a:cs typeface="Calibri"/>
                        </a:rPr>
                        <a:t>Author</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657225" marR="147955" indent="-494665">
                        <a:lnSpc>
                          <a:spcPct val="104900"/>
                        </a:lnSpc>
                        <a:spcBef>
                          <a:spcPts val="229"/>
                        </a:spcBef>
                      </a:pPr>
                      <a:r>
                        <a:rPr sz="1550" b="1" dirty="0">
                          <a:latin typeface="Calibri"/>
                          <a:cs typeface="Calibri"/>
                        </a:rPr>
                        <a:t>Journal</a:t>
                      </a:r>
                      <a:r>
                        <a:rPr sz="1550" b="1" spc="130" dirty="0">
                          <a:latin typeface="Calibri"/>
                          <a:cs typeface="Calibri"/>
                        </a:rPr>
                        <a:t> </a:t>
                      </a:r>
                      <a:r>
                        <a:rPr sz="1550" b="1" dirty="0">
                          <a:latin typeface="Calibri"/>
                          <a:cs typeface="Calibri"/>
                        </a:rPr>
                        <a:t>Name</a:t>
                      </a:r>
                      <a:r>
                        <a:rPr sz="1550" b="1" spc="90" dirty="0">
                          <a:latin typeface="Calibri"/>
                          <a:cs typeface="Calibri"/>
                        </a:rPr>
                        <a:t> </a:t>
                      </a:r>
                      <a:r>
                        <a:rPr sz="1550" b="1" spc="-50" dirty="0">
                          <a:latin typeface="Calibri"/>
                          <a:cs typeface="Calibri"/>
                        </a:rPr>
                        <a:t>&amp; </a:t>
                      </a:r>
                      <a:r>
                        <a:rPr sz="1550" b="1" spc="-20" dirty="0">
                          <a:latin typeface="Calibri"/>
                          <a:cs typeface="Calibri"/>
                        </a:rPr>
                        <a:t>Year</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588010" marR="367030" indent="-208915">
                        <a:lnSpc>
                          <a:spcPct val="104900"/>
                        </a:lnSpc>
                        <a:spcBef>
                          <a:spcPts val="229"/>
                        </a:spcBef>
                      </a:pPr>
                      <a:r>
                        <a:rPr sz="1550" b="1" spc="-10" dirty="0" err="1" smtClean="0">
                          <a:latin typeface="Calibri"/>
                          <a:cs typeface="Calibri"/>
                        </a:rPr>
                        <a:t>Methodolo</a:t>
                      </a:r>
                      <a:r>
                        <a:rPr lang="en-US" sz="1550" b="1" spc="-10" dirty="0" err="1" smtClean="0">
                          <a:latin typeface="Calibri"/>
                          <a:cs typeface="Calibri"/>
                        </a:rPr>
                        <a:t>y</a:t>
                      </a:r>
                      <a:r>
                        <a:rPr sz="1550" b="1" spc="-10" dirty="0" smtClean="0">
                          <a:latin typeface="Calibri"/>
                          <a:cs typeface="Calibri"/>
                        </a:rPr>
                        <a:t> </a:t>
                      </a:r>
                      <a:r>
                        <a:rPr sz="1550" b="1" spc="-10" dirty="0">
                          <a:latin typeface="Calibri"/>
                          <a:cs typeface="Calibri"/>
                        </a:rPr>
                        <a:t>Adapted</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254635">
                        <a:lnSpc>
                          <a:spcPct val="100000"/>
                        </a:lnSpc>
                        <a:spcBef>
                          <a:spcPts val="325"/>
                        </a:spcBef>
                      </a:pPr>
                      <a:r>
                        <a:rPr sz="1550" b="1" dirty="0">
                          <a:latin typeface="Calibri"/>
                          <a:cs typeface="Calibri"/>
                        </a:rPr>
                        <a:t>Key</a:t>
                      </a:r>
                      <a:r>
                        <a:rPr sz="1550" b="1" spc="45" dirty="0">
                          <a:latin typeface="Calibri"/>
                          <a:cs typeface="Calibri"/>
                        </a:rPr>
                        <a:t> </a:t>
                      </a:r>
                      <a:r>
                        <a:rPr sz="1550" b="1" spc="-10" dirty="0">
                          <a:latin typeface="Calibri"/>
                          <a:cs typeface="Calibri"/>
                        </a:rPr>
                        <a:t>Findings</a:t>
                      </a:r>
                      <a:endParaRPr sz="155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19050" algn="ctr">
                        <a:lnSpc>
                          <a:spcPct val="100000"/>
                        </a:lnSpc>
                        <a:spcBef>
                          <a:spcPts val="325"/>
                        </a:spcBef>
                      </a:pPr>
                      <a:r>
                        <a:rPr sz="1550" b="1" spc="-20" dirty="0">
                          <a:latin typeface="Calibri"/>
                          <a:cs typeface="Calibri"/>
                        </a:rPr>
                        <a:t>Gaps</a:t>
                      </a:r>
                      <a:endParaRPr sz="155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2575697745"/>
                  </a:ext>
                </a:extLst>
              </a:tr>
              <a:tr h="788372">
                <a:tc>
                  <a:txBody>
                    <a:bodyPr/>
                    <a:lstStyle/>
                    <a:p>
                      <a:pPr marL="92075">
                        <a:lnSpc>
                          <a:spcPct val="100000"/>
                        </a:lnSpc>
                        <a:spcBef>
                          <a:spcPts val="254"/>
                        </a:spcBef>
                      </a:pPr>
                      <a:r>
                        <a:rPr lang="en-US" sz="1400" spc="-50" dirty="0" smtClean="0">
                          <a:latin typeface="Calibri"/>
                          <a:cs typeface="Calibri"/>
                        </a:rPr>
                        <a:t>6</a:t>
                      </a:r>
                      <a:endParaRPr sz="1400" dirty="0">
                        <a:latin typeface="Calibri"/>
                        <a:cs typeface="Calibri"/>
                      </a:endParaRPr>
                    </a:p>
                  </a:txBody>
                  <a:tcPr marL="0" marR="0" marT="32384"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1" u="none" strike="noStrike" dirty="0" smtClean="0">
                          <a:solidFill>
                            <a:srgbClr val="000000"/>
                          </a:solidFill>
                          <a:effectLst/>
                          <a:latin typeface="Times New Roman" panose="02020603050405020304" pitchFamily="18" charset="0"/>
                        </a:rPr>
                        <a:t>Real-Time Passenger Train Delay Prediction Using Machine Learning: A Case Study With Amtrak Passenger Train Routes</a:t>
                      </a:r>
                      <a:endParaRPr lang="en-US" sz="1100" b="0" i="1" u="none" strike="noStrike" dirty="0">
                        <a:solidFill>
                          <a:srgbClr val="000000"/>
                        </a:solidFill>
                        <a:effectLst/>
                        <a:latin typeface="Times New Roman" panose="02020603050405020304" pitchFamily="18" charset="0"/>
                      </a:endParaRPr>
                    </a:p>
                  </a:txBody>
                  <a:tcPr marL="7620" marR="7620" marT="7620" marB="0"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gn="l" fontAlgn="ctr"/>
                      <a:r>
                        <a:rPr lang="en-IN" sz="1000" b="0" i="0" u="none" strike="noStrike" dirty="0" err="1" smtClean="0">
                          <a:solidFill>
                            <a:srgbClr val="000000"/>
                          </a:solidFill>
                          <a:effectLst/>
                          <a:latin typeface="Times New Roman" panose="02020603050405020304" pitchFamily="18" charset="0"/>
                        </a:rPr>
                        <a:t>Pipatphon</a:t>
                      </a:r>
                      <a:r>
                        <a:rPr lang="en-IN" sz="1000" b="0" i="0" u="none" strike="noStrike" dirty="0" smtClean="0">
                          <a:solidFill>
                            <a:srgbClr val="000000"/>
                          </a:solidFill>
                          <a:effectLst/>
                          <a:latin typeface="Times New Roman" panose="02020603050405020304" pitchFamily="18" charset="0"/>
                        </a:rPr>
                        <a:t> </a:t>
                      </a:r>
                      <a:r>
                        <a:rPr lang="en-IN" sz="1000" b="0" i="0" u="none" strike="noStrike" dirty="0" err="1" smtClean="0">
                          <a:solidFill>
                            <a:srgbClr val="000000"/>
                          </a:solidFill>
                          <a:effectLst/>
                          <a:latin typeface="Times New Roman" panose="02020603050405020304" pitchFamily="18" charset="0"/>
                        </a:rPr>
                        <a:t>Lapamonpinyo</a:t>
                      </a:r>
                      <a:r>
                        <a:rPr lang="en-IN" sz="1000" b="0" i="0" u="none" strike="noStrike" dirty="0" smtClean="0">
                          <a:solidFill>
                            <a:srgbClr val="000000"/>
                          </a:solidFill>
                          <a:effectLst/>
                          <a:latin typeface="Times New Roman" panose="02020603050405020304" pitchFamily="18" charset="0"/>
                        </a:rPr>
                        <a:t>, Sybil </a:t>
                      </a:r>
                      <a:r>
                        <a:rPr lang="en-IN" sz="1000" b="0" i="0" u="none" strike="noStrike" dirty="0" err="1" smtClean="0">
                          <a:solidFill>
                            <a:srgbClr val="000000"/>
                          </a:solidFill>
                          <a:effectLst/>
                          <a:latin typeface="Times New Roman" panose="02020603050405020304" pitchFamily="18" charset="0"/>
                        </a:rPr>
                        <a:t>Derrible</a:t>
                      </a:r>
                      <a:r>
                        <a:rPr lang="en-IN" sz="1000" b="0" i="0" u="none" strike="noStrike" dirty="0" smtClean="0">
                          <a:solidFill>
                            <a:srgbClr val="000000"/>
                          </a:solidFill>
                          <a:effectLst/>
                          <a:latin typeface="Times New Roman" panose="02020603050405020304" pitchFamily="18" charset="0"/>
                        </a:rPr>
                        <a:t>, Francesco </a:t>
                      </a:r>
                      <a:r>
                        <a:rPr lang="en-IN" sz="1000" b="0" i="0" u="none" strike="noStrike" dirty="0" err="1" smtClean="0">
                          <a:solidFill>
                            <a:srgbClr val="000000"/>
                          </a:solidFill>
                          <a:effectLst/>
                          <a:latin typeface="Times New Roman" panose="02020603050405020304" pitchFamily="18" charset="0"/>
                        </a:rPr>
                        <a:t>Corman</a:t>
                      </a:r>
                      <a:r>
                        <a:rPr lang="en-IN" sz="1000" b="0" i="0" u="none" strike="noStrike" dirty="0" smtClean="0">
                          <a:solidFill>
                            <a:srgbClr val="000000"/>
                          </a:solidFill>
                          <a:effectLst/>
                          <a:latin typeface="Times New Roman" panose="02020603050405020304" pitchFamily="18" charset="0"/>
                        </a:rPr>
                        <a:t>, 2022, IEEE Open Journal of Intelligent Transportation Systems</a:t>
                      </a:r>
                      <a:endParaRPr lang="en-IN"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gn="l" fontAlgn="ctr"/>
                      <a:r>
                        <a:rPr lang="en-IN" sz="1000" b="0" i="0" u="sng" strike="noStrike" dirty="0">
                          <a:solidFill>
                            <a:srgbClr val="0563C1"/>
                          </a:solidFill>
                          <a:effectLst/>
                          <a:latin typeface="Calibri" panose="020F0502020204030204" pitchFamily="34" charset="0"/>
                          <a:hlinkClick r:id="rId2"/>
                        </a:rPr>
                        <a:t>https://ieeexplore.ieee.org/stamp/stamp.jsp?tp=&amp;arnumber=9846898</a:t>
                      </a:r>
                      <a:endParaRPr lang="en-IN" sz="1000" b="0" i="0" u="sng" strike="noStrike" dirty="0">
                        <a:solidFill>
                          <a:srgbClr val="0563C1"/>
                        </a:solidFill>
                        <a:effectLst/>
                        <a:latin typeface="Calibri" panose="020F0502020204030204" pitchFamily="34"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smtClean="0">
                          <a:solidFill>
                            <a:srgbClr val="000000"/>
                          </a:solidFill>
                          <a:effectLst/>
                          <a:latin typeface="Times New Roman" panose="02020603050405020304" pitchFamily="18" charset="0"/>
                        </a:rPr>
                        <a:t>Linear Regression (baseline), Random Forest, Gradient Boosting Machine, Multi-layer Perceptron (MLP)</a:t>
                      </a:r>
                      <a:endParaRPr lang="en-US"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smtClean="0">
                          <a:solidFill>
                            <a:srgbClr val="000000"/>
                          </a:solidFill>
                          <a:effectLst/>
                          <a:latin typeface="Times New Roman" panose="02020603050405020304" pitchFamily="18" charset="0"/>
                        </a:rPr>
                        <a:t>MLP + RWH-DFS had best performance (R² ~0.62); external features like historical delay, ridership, and weather improved accuracy by 5.2%</a:t>
                      </a:r>
                      <a:endParaRPr lang="en-US"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a:solidFill>
                            <a:srgbClr val="000000"/>
                          </a:solidFill>
                          <a:effectLst/>
                          <a:latin typeface="Times New Roman" panose="02020603050405020304" pitchFamily="18" charset="0"/>
                        </a:rPr>
                        <a:t> </a:t>
                      </a:r>
                      <a:r>
                        <a:rPr lang="en-US" sz="1000" b="0" i="0" u="none" strike="noStrike" dirty="0" smtClean="0">
                          <a:solidFill>
                            <a:srgbClr val="000000"/>
                          </a:solidFill>
                          <a:effectLst/>
                          <a:latin typeface="Times New Roman" panose="02020603050405020304" pitchFamily="18" charset="0"/>
                        </a:rPr>
                        <a:t>ASMAD, Weather Underground, MDOT, ACS</a:t>
                      </a:r>
                      <a:endParaRPr lang="en-US"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3721197"/>
                  </a:ext>
                </a:extLst>
              </a:tr>
              <a:tr h="1229582">
                <a:tc>
                  <a:txBody>
                    <a:bodyPr/>
                    <a:lstStyle/>
                    <a:p>
                      <a:pPr marL="92075">
                        <a:lnSpc>
                          <a:spcPct val="100000"/>
                        </a:lnSpc>
                        <a:spcBef>
                          <a:spcPts val="265"/>
                        </a:spcBef>
                      </a:pPr>
                      <a:r>
                        <a:rPr lang="en-US" sz="1400" spc="-50" dirty="0" smtClean="0">
                          <a:latin typeface="Calibri"/>
                          <a:cs typeface="Calibri"/>
                        </a:rPr>
                        <a:t>7</a:t>
                      </a:r>
                      <a:endParaRPr sz="1400" dirty="0">
                        <a:latin typeface="Calibri"/>
                        <a:cs typeface="Calibri"/>
                      </a:endParaRPr>
                    </a:p>
                  </a:txBody>
                  <a:tcPr marL="0" marR="0" marT="33655"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1" u="none" strike="noStrike" dirty="0" smtClean="0">
                          <a:solidFill>
                            <a:srgbClr val="000000"/>
                          </a:solidFill>
                          <a:effectLst/>
                          <a:latin typeface="Times New Roman" panose="02020603050405020304" pitchFamily="18" charset="0"/>
                        </a:rPr>
                        <a:t>Data-driven insights to reduce uncertainty from disruptive events in passenger railways</a:t>
                      </a:r>
                      <a:endParaRPr lang="en-US" sz="1100" b="0" i="1" u="none" strike="noStrike" dirty="0">
                        <a:solidFill>
                          <a:srgbClr val="000000"/>
                        </a:solidFill>
                        <a:effectLst/>
                        <a:latin typeface="Times New Roman" panose="02020603050405020304" pitchFamily="18" charset="0"/>
                      </a:endParaRPr>
                    </a:p>
                  </a:txBody>
                  <a:tcPr marL="7620" marR="7620" marT="7620" marB="0" anchor="ctr">
                    <a:lnL w="12700">
                      <a:solidFill>
                        <a:srgbClr val="000000"/>
                      </a:solidFill>
                      <a:prstDash val="soli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pt-BR" sz="1000" b="0" i="0" u="none" strike="noStrike" dirty="0" smtClean="0">
                          <a:solidFill>
                            <a:srgbClr val="000000"/>
                          </a:solidFill>
                          <a:effectLst/>
                          <a:latin typeface="Times New Roman" panose="02020603050405020304" pitchFamily="18" charset="0"/>
                        </a:rPr>
                        <a:t>Luis Marques, Sergio Moro, Pedro Ramos; Accepted Nov 2024, Published 2025; Public Transport (Springer)</a:t>
                      </a:r>
                      <a:endParaRPr lang="en-IN"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000" b="0" i="0" u="sng" strike="noStrike" dirty="0">
                          <a:solidFill>
                            <a:srgbClr val="0563C1"/>
                          </a:solidFill>
                          <a:effectLst/>
                          <a:latin typeface="Calibri" panose="020F0502020204030204" pitchFamily="34" charset="0"/>
                          <a:hlinkClick r:id="rId3"/>
                        </a:rPr>
                        <a:t>https://link.springer.com/article/10.1007/s12469-024-00380-9</a:t>
                      </a:r>
                      <a:endParaRPr lang="en-IN" sz="1000" b="0" i="0" u="sng" strike="noStrike" dirty="0">
                        <a:solidFill>
                          <a:srgbClr val="0563C1"/>
                        </a:solidFill>
                        <a:effectLst/>
                        <a:latin typeface="Calibri" panose="020F0502020204030204" pitchFamily="34"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a:solidFill>
                            <a:srgbClr val="000000"/>
                          </a:solidFill>
                          <a:effectLst/>
                          <a:latin typeface="Times New Roman" panose="02020603050405020304" pitchFamily="18" charset="0"/>
                        </a:rPr>
                        <a:t> </a:t>
                      </a:r>
                      <a:r>
                        <a:rPr lang="en-US" sz="1000" b="0" i="0" u="none" strike="noStrike" dirty="0" smtClean="0">
                          <a:solidFill>
                            <a:srgbClr val="000000"/>
                          </a:solidFill>
                          <a:effectLst/>
                          <a:latin typeface="Times New Roman" panose="02020603050405020304" pitchFamily="18" charset="0"/>
                        </a:rPr>
                        <a:t>Neural Networks: MLP, CNN, RNN- Tree-Based: Random Forest (RF), Extra Trees (RF‑Extra)- Evaluation: MAE, RMSE, MSE, Accuracy, ROC AUC</a:t>
                      </a:r>
                      <a:endParaRPr lang="en-US"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smtClean="0">
                          <a:solidFill>
                            <a:srgbClr val="000000"/>
                          </a:solidFill>
                          <a:effectLst/>
                          <a:latin typeface="Times New Roman" panose="02020603050405020304" pitchFamily="18" charset="0"/>
                        </a:rPr>
                        <a:t>NN and RNN models work best on small </a:t>
                      </a:r>
                      <a:r>
                        <a:rPr lang="en-US" sz="1000" b="0" i="0" u="none" strike="noStrike" dirty="0" err="1" smtClean="0">
                          <a:solidFill>
                            <a:srgbClr val="000000"/>
                          </a:solidFill>
                          <a:effectLst/>
                          <a:latin typeface="Times New Roman" panose="02020603050405020304" pitchFamily="18" charset="0"/>
                        </a:rPr>
                        <a:t>datasets,RF</a:t>
                      </a:r>
                      <a:r>
                        <a:rPr lang="en-US" sz="1000" b="0" i="0" u="none" strike="noStrike" dirty="0" smtClean="0">
                          <a:solidFill>
                            <a:srgbClr val="000000"/>
                          </a:solidFill>
                          <a:effectLst/>
                          <a:latin typeface="Times New Roman" panose="02020603050405020304" pitchFamily="18" charset="0"/>
                        </a:rPr>
                        <a:t> and MLP models are superior on large</a:t>
                      </a:r>
                      <a:r>
                        <a:rPr lang="en-US" sz="1000" b="0" i="0" u="none" strike="noStrike" baseline="0" dirty="0" smtClean="0">
                          <a:solidFill>
                            <a:srgbClr val="000000"/>
                          </a:solidFill>
                          <a:effectLst/>
                          <a:latin typeface="Times New Roman" panose="02020603050405020304" pitchFamily="18" charset="0"/>
                        </a:rPr>
                        <a:t> </a:t>
                      </a:r>
                      <a:r>
                        <a:rPr lang="en-US" sz="1000" b="0" i="0" u="none" strike="noStrike" dirty="0" err="1" smtClean="0">
                          <a:solidFill>
                            <a:srgbClr val="000000"/>
                          </a:solidFill>
                          <a:effectLst/>
                          <a:latin typeface="Times New Roman" panose="02020603050405020304" pitchFamily="18" charset="0"/>
                        </a:rPr>
                        <a:t>datasets,Feature</a:t>
                      </a:r>
                      <a:r>
                        <a:rPr lang="en-US" sz="1000" b="0" i="0" u="none" strike="noStrike" dirty="0" smtClean="0">
                          <a:solidFill>
                            <a:srgbClr val="000000"/>
                          </a:solidFill>
                          <a:effectLst/>
                          <a:latin typeface="Times New Roman" panose="02020603050405020304" pitchFamily="18" charset="0"/>
                        </a:rPr>
                        <a:t> engineering</a:t>
                      </a:r>
                      <a:r>
                        <a:rPr lang="en-US" sz="1000" b="0" i="0" u="none" strike="noStrike" baseline="0" dirty="0" smtClean="0">
                          <a:solidFill>
                            <a:srgbClr val="000000"/>
                          </a:solidFill>
                          <a:effectLst/>
                          <a:latin typeface="Times New Roman" panose="02020603050405020304" pitchFamily="18" charset="0"/>
                        </a:rPr>
                        <a:t>  </a:t>
                      </a:r>
                      <a:r>
                        <a:rPr lang="en-US" sz="1000" b="0" i="0" u="none" strike="noStrike" dirty="0" smtClean="0">
                          <a:solidFill>
                            <a:srgbClr val="000000"/>
                          </a:solidFill>
                          <a:effectLst/>
                          <a:latin typeface="Times New Roman" panose="02020603050405020304" pitchFamily="18" charset="0"/>
                        </a:rPr>
                        <a:t>improves </a:t>
                      </a:r>
                      <a:r>
                        <a:rPr lang="en-US" sz="1000" b="0" i="0" u="none" strike="noStrike" dirty="0" err="1" smtClean="0">
                          <a:solidFill>
                            <a:srgbClr val="000000"/>
                          </a:solidFill>
                          <a:effectLst/>
                          <a:latin typeface="Times New Roman" panose="02020603050405020304" pitchFamily="18" charset="0"/>
                        </a:rPr>
                        <a:t>generalization,introduced</a:t>
                      </a:r>
                      <a:r>
                        <a:rPr lang="en-US" sz="1000" b="0" i="0" u="none" strike="noStrike" dirty="0" smtClean="0">
                          <a:solidFill>
                            <a:srgbClr val="000000"/>
                          </a:solidFill>
                          <a:effectLst/>
                          <a:latin typeface="Times New Roman" panose="02020603050405020304" pitchFamily="18" charset="0"/>
                        </a:rPr>
                        <a:t> new attributes like infrastructure, </a:t>
                      </a:r>
                      <a:r>
                        <a:rPr lang="en-US" sz="1000" b="0" i="0" u="none" strike="noStrike" dirty="0" err="1" smtClean="0">
                          <a:solidFill>
                            <a:srgbClr val="000000"/>
                          </a:solidFill>
                          <a:effectLst/>
                          <a:latin typeface="Times New Roman" panose="02020603050405020304" pitchFamily="18" charset="0"/>
                        </a:rPr>
                        <a:t>emonstrated</a:t>
                      </a:r>
                      <a:r>
                        <a:rPr lang="en-US" sz="1000" b="0" i="0" u="none" strike="noStrike" dirty="0" smtClean="0">
                          <a:solidFill>
                            <a:srgbClr val="000000"/>
                          </a:solidFill>
                          <a:effectLst/>
                          <a:latin typeface="Times New Roman" panose="02020603050405020304" pitchFamily="18" charset="0"/>
                        </a:rPr>
                        <a:t> the impact of preprocessing on </a:t>
                      </a:r>
                      <a:r>
                        <a:rPr lang="en-US" sz="1000" b="0" i="0" u="none" strike="noStrike" dirty="0" err="1" smtClean="0">
                          <a:solidFill>
                            <a:srgbClr val="000000"/>
                          </a:solidFill>
                          <a:effectLst/>
                          <a:latin typeface="Times New Roman" panose="02020603050405020304" pitchFamily="18" charset="0"/>
                        </a:rPr>
                        <a:t>modelperformance</a:t>
                      </a:r>
                      <a:endParaRPr lang="en-IN"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r>
                        <a:rPr lang="en-US" sz="1000" b="0" i="0" u="none" strike="noStrike" dirty="0" smtClean="0">
                          <a:solidFill>
                            <a:srgbClr val="000000"/>
                          </a:solidFill>
                          <a:effectLst/>
                          <a:latin typeface="Times New Roman" panose="02020603050405020304" pitchFamily="18" charset="0"/>
                        </a:rPr>
                        <a:t>Dataset is country-specific (Portugal); generalizability to other systems needs validation</a:t>
                      </a:r>
                    </a:p>
                    <a:p>
                      <a:pPr algn="l" fontAlgn="ctr"/>
                      <a:r>
                        <a:rPr lang="en-US" sz="1000" b="0" i="0" u="none" strike="noStrike" dirty="0" smtClean="0">
                          <a:solidFill>
                            <a:srgbClr val="000000"/>
                          </a:solidFill>
                          <a:effectLst/>
                          <a:latin typeface="Times New Roman" panose="02020603050405020304" pitchFamily="18" charset="0"/>
                        </a:rPr>
                        <a:t>COVID-affected data for 2021–2022 was imputed</a:t>
                      </a:r>
                      <a:r>
                        <a:rPr lang="en-US" sz="1000" b="0" i="0" u="none" strike="noStrike" baseline="0" dirty="0" smtClean="0">
                          <a:solidFill>
                            <a:srgbClr val="000000"/>
                          </a:solidFill>
                          <a:effectLst/>
                          <a:latin typeface="Times New Roman" panose="02020603050405020304" pitchFamily="18" charset="0"/>
                        </a:rPr>
                        <a:t> </a:t>
                      </a:r>
                      <a:r>
                        <a:rPr lang="en-US" sz="1000" b="0" i="0" u="none" strike="noStrike" dirty="0" smtClean="0">
                          <a:solidFill>
                            <a:srgbClr val="000000"/>
                          </a:solidFill>
                          <a:effectLst/>
                          <a:latin typeface="Times New Roman" panose="02020603050405020304" pitchFamily="18" charset="0"/>
                        </a:rPr>
                        <a:t>Limited discussion of real-time deployment and latency handling</a:t>
                      </a:r>
                      <a:endParaRPr lang="en-US"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8387206"/>
                  </a:ext>
                </a:extLst>
              </a:tr>
              <a:tr h="1278510">
                <a:tc>
                  <a:txBody>
                    <a:bodyPr/>
                    <a:lstStyle/>
                    <a:p>
                      <a:pPr marL="92075">
                        <a:lnSpc>
                          <a:spcPct val="100000"/>
                        </a:lnSpc>
                        <a:spcBef>
                          <a:spcPts val="275"/>
                        </a:spcBef>
                      </a:pPr>
                      <a:r>
                        <a:rPr lang="en-US" sz="1400" spc="-50" dirty="0" smtClean="0">
                          <a:latin typeface="Calibri"/>
                          <a:cs typeface="Calibri"/>
                        </a:rPr>
                        <a:t>8</a:t>
                      </a:r>
                      <a:endParaRPr sz="1400" dirty="0">
                        <a:latin typeface="Calibri"/>
                        <a:cs typeface="Calibri"/>
                      </a:endParaRPr>
                    </a:p>
                  </a:txBody>
                  <a:tcPr marL="0" marR="0" marT="34925"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1" u="none" strike="noStrike" dirty="0" smtClean="0">
                          <a:solidFill>
                            <a:srgbClr val="000000"/>
                          </a:solidFill>
                          <a:effectLst/>
                          <a:latin typeface="Times New Roman" panose="02020603050405020304" pitchFamily="18" charset="0"/>
                        </a:rPr>
                        <a:t>A Review of Passenger-Oriented Railway Rescheduling Approaches</a:t>
                      </a:r>
                      <a:endParaRPr lang="en-US" sz="1100" b="0" i="1" u="none" strike="noStrike" dirty="0">
                        <a:solidFill>
                          <a:srgbClr val="000000"/>
                        </a:solidFill>
                        <a:effectLst/>
                        <a:latin typeface="Times New Roman" panose="02020603050405020304" pitchFamily="18" charset="0"/>
                      </a:endParaRPr>
                    </a:p>
                  </a:txBody>
                  <a:tcPr marL="7620" marR="7620" marT="7620" marB="0" anchor="ctr">
                    <a:lnL w="12700">
                      <a:solidFill>
                        <a:srgbClr val="000000"/>
                      </a:solidFill>
                      <a:prstDash val="soli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000" b="0" i="0" u="none" strike="noStrike" dirty="0" err="1" smtClean="0">
                          <a:solidFill>
                            <a:srgbClr val="000000"/>
                          </a:solidFill>
                          <a:effectLst/>
                          <a:latin typeface="Times New Roman" panose="02020603050405020304" pitchFamily="18" charset="0"/>
                        </a:rPr>
                        <a:t>Bishal</a:t>
                      </a:r>
                      <a:r>
                        <a:rPr lang="en-IN" sz="1000" b="0" i="0" u="none" strike="noStrike" dirty="0" smtClean="0">
                          <a:solidFill>
                            <a:srgbClr val="000000"/>
                          </a:solidFill>
                          <a:effectLst/>
                          <a:latin typeface="Times New Roman" panose="02020603050405020304" pitchFamily="18" charset="0"/>
                        </a:rPr>
                        <a:t> Sharma, Paola Pellegrini, Joaquin Rodriguez, </a:t>
                      </a:r>
                      <a:r>
                        <a:rPr lang="en-IN" sz="1000" b="0" i="0" u="none" strike="noStrike" dirty="0" err="1" smtClean="0">
                          <a:solidFill>
                            <a:srgbClr val="000000"/>
                          </a:solidFill>
                          <a:effectLst/>
                          <a:latin typeface="Times New Roman" panose="02020603050405020304" pitchFamily="18" charset="0"/>
                        </a:rPr>
                        <a:t>Neeraj</a:t>
                      </a:r>
                      <a:r>
                        <a:rPr lang="en-IN" sz="1000" b="0" i="0" u="none" strike="noStrike" dirty="0" smtClean="0">
                          <a:solidFill>
                            <a:srgbClr val="000000"/>
                          </a:solidFill>
                          <a:effectLst/>
                          <a:latin typeface="Times New Roman" panose="02020603050405020304" pitchFamily="18" charset="0"/>
                        </a:rPr>
                        <a:t> Chaudhary; 2023; European Transport Research Review, Springer)</a:t>
                      </a:r>
                      <a:endParaRPr lang="en-IN"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000" b="0" i="0" u="sng" strike="noStrike" dirty="0">
                          <a:solidFill>
                            <a:srgbClr val="0563C1"/>
                          </a:solidFill>
                          <a:effectLst/>
                          <a:latin typeface="Calibri" panose="020F0502020204030204" pitchFamily="34" charset="0"/>
                          <a:hlinkClick r:id="rId4"/>
                        </a:rPr>
                        <a:t>https://etrr.springeropen.com/articles/10.1186/s12544-023-00587-0</a:t>
                      </a:r>
                      <a:endParaRPr lang="en-IN" sz="1000" b="0" i="0" u="sng" strike="noStrike" dirty="0">
                        <a:solidFill>
                          <a:srgbClr val="0563C1"/>
                        </a:solidFill>
                        <a:effectLst/>
                        <a:latin typeface="Calibri" panose="020F0502020204030204" pitchFamily="34"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indent="0" algn="l" fontAlgn="ctr">
                        <a:buFont typeface="Arial" panose="020B0604020202020204" pitchFamily="34" charset="0"/>
                        <a:buNone/>
                      </a:pPr>
                      <a:r>
                        <a:rPr lang="en-US" sz="1000" b="0" i="0" u="none" strike="noStrike" dirty="0" smtClean="0">
                          <a:solidFill>
                            <a:srgbClr val="000000"/>
                          </a:solidFill>
                          <a:effectLst/>
                          <a:latin typeface="Times New Roman" panose="02020603050405020304" pitchFamily="18" charset="0"/>
                        </a:rPr>
                        <a:t>reviews a variety of approaches:</a:t>
                      </a:r>
                    </a:p>
                    <a:p>
                      <a:pPr marL="0" indent="0" algn="l" fontAlgn="ctr">
                        <a:buFont typeface="Arial" panose="020B0604020202020204" pitchFamily="34" charset="0"/>
                        <a:buNone/>
                      </a:pPr>
                      <a:r>
                        <a:rPr lang="en-US" sz="1000" b="0" i="0" u="none" strike="noStrike" dirty="0" smtClean="0">
                          <a:solidFill>
                            <a:srgbClr val="000000"/>
                          </a:solidFill>
                          <a:effectLst/>
                          <a:latin typeface="Times New Roman" panose="02020603050405020304" pitchFamily="18" charset="0"/>
                        </a:rPr>
                        <a:t> Exact methods: IP, MIP, AG (Alternative Graph).Heuristics: FRFS, FSFS, </a:t>
                      </a:r>
                      <a:r>
                        <a:rPr lang="en-US" sz="1000" b="0" i="0" u="none" strike="noStrike" dirty="0" err="1" smtClean="0">
                          <a:solidFill>
                            <a:srgbClr val="000000"/>
                          </a:solidFill>
                          <a:effectLst/>
                          <a:latin typeface="Times New Roman" panose="02020603050405020304" pitchFamily="18" charset="0"/>
                        </a:rPr>
                        <a:t>Tabu</a:t>
                      </a:r>
                      <a:r>
                        <a:rPr lang="en-US" sz="1000" b="0" i="0" u="none" strike="noStrike" dirty="0" smtClean="0">
                          <a:solidFill>
                            <a:srgbClr val="000000"/>
                          </a:solidFill>
                          <a:effectLst/>
                          <a:latin typeface="Times New Roman" panose="02020603050405020304" pitchFamily="18" charset="0"/>
                        </a:rPr>
                        <a:t> Search, </a:t>
                      </a:r>
                      <a:r>
                        <a:rPr lang="en-US" sz="1000" b="0" i="0" u="none" strike="noStrike" dirty="0" err="1" smtClean="0">
                          <a:solidFill>
                            <a:srgbClr val="000000"/>
                          </a:solidFill>
                          <a:effectLst/>
                          <a:latin typeface="Times New Roman" panose="02020603050405020304" pitchFamily="18" charset="0"/>
                        </a:rPr>
                        <a:t>Greedy.Metaheuristics</a:t>
                      </a:r>
                      <a:r>
                        <a:rPr lang="en-US" sz="1000" b="0" i="0" u="none" strike="noStrike" dirty="0" smtClean="0">
                          <a:solidFill>
                            <a:srgbClr val="000000"/>
                          </a:solidFill>
                          <a:effectLst/>
                          <a:latin typeface="Times New Roman" panose="02020603050405020304" pitchFamily="18" charset="0"/>
                        </a:rPr>
                        <a:t>: Genetic Algorithms, ALNS, </a:t>
                      </a:r>
                      <a:r>
                        <a:rPr lang="en-US" sz="1000" b="0" i="0" u="none" strike="noStrike" dirty="0" err="1" smtClean="0">
                          <a:solidFill>
                            <a:srgbClr val="000000"/>
                          </a:solidFill>
                          <a:effectLst/>
                          <a:latin typeface="Times New Roman" panose="02020603050405020304" pitchFamily="18" charset="0"/>
                        </a:rPr>
                        <a:t>VNSr</a:t>
                      </a:r>
                      <a:endParaRPr lang="en-US"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buNone/>
                      </a:pPr>
                      <a:r>
                        <a:rPr lang="en-US" sz="1000" dirty="0" smtClean="0"/>
                        <a:t>First comprehensive review to focus entirely on passenger-oriented railway rescheduling. Identifies 26 conventional and 11 urban </a:t>
                      </a:r>
                      <a:r>
                        <a:rPr lang="en-US" sz="1000" dirty="0" err="1" smtClean="0"/>
                        <a:t>approaches.Highlights</a:t>
                      </a:r>
                      <a:r>
                        <a:rPr lang="en-US" sz="1000" dirty="0" smtClean="0"/>
                        <a:t> the lack of models that handle real-time passenger flow, behavior, and platform reassignments.</a:t>
                      </a:r>
                      <a:endParaRPr lang="en-US" sz="10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r>
                        <a:rPr lang="en-US" sz="1000" b="0" i="0" u="none" strike="noStrike" dirty="0" smtClean="0">
                          <a:solidFill>
                            <a:srgbClr val="000000"/>
                          </a:solidFill>
                          <a:effectLst/>
                          <a:latin typeface="Times New Roman" panose="02020603050405020304" pitchFamily="18" charset="0"/>
                        </a:rPr>
                        <a:t>Limited research on microscopic models that consider</a:t>
                      </a:r>
                      <a:r>
                        <a:rPr lang="en-US" sz="1000" b="0" i="0" u="none" strike="noStrike" baseline="0" dirty="0" smtClean="0">
                          <a:solidFill>
                            <a:srgbClr val="000000"/>
                          </a:solidFill>
                          <a:effectLst/>
                          <a:latin typeface="Times New Roman" panose="02020603050405020304" pitchFamily="18" charset="0"/>
                        </a:rPr>
                        <a:t> </a:t>
                      </a:r>
                      <a:r>
                        <a:rPr lang="en-US" sz="1000" b="0" i="0" u="none" strike="noStrike" dirty="0" err="1" smtClean="0">
                          <a:solidFill>
                            <a:srgbClr val="000000"/>
                          </a:solidFill>
                          <a:effectLst/>
                          <a:latin typeface="Times New Roman" panose="02020603050405020304" pitchFamily="18" charset="0"/>
                        </a:rPr>
                        <a:t>passengers.No</a:t>
                      </a:r>
                      <a:r>
                        <a:rPr lang="en-US" sz="1000" b="0" i="0" u="none" strike="noStrike" dirty="0" smtClean="0">
                          <a:solidFill>
                            <a:srgbClr val="000000"/>
                          </a:solidFill>
                          <a:effectLst/>
                          <a:latin typeface="Times New Roman" panose="02020603050405020304" pitchFamily="18" charset="0"/>
                        </a:rPr>
                        <a:t> current models include rerouting with platform assignment changes under passenger </a:t>
                      </a:r>
                      <a:r>
                        <a:rPr lang="en-US" sz="1000" b="0" i="0" u="none" strike="noStrike" dirty="0" err="1" smtClean="0">
                          <a:solidFill>
                            <a:srgbClr val="000000"/>
                          </a:solidFill>
                          <a:effectLst/>
                          <a:latin typeface="Times New Roman" panose="02020603050405020304" pitchFamily="18" charset="0"/>
                        </a:rPr>
                        <a:t>constraints.Lack</a:t>
                      </a:r>
                      <a:r>
                        <a:rPr lang="en-US" sz="1000" b="0" i="0" u="none" strike="noStrike" dirty="0" smtClean="0">
                          <a:solidFill>
                            <a:srgbClr val="000000"/>
                          </a:solidFill>
                          <a:effectLst/>
                          <a:latin typeface="Times New Roman" panose="02020603050405020304" pitchFamily="18" charset="0"/>
                        </a:rPr>
                        <a:t> of modeling of passenger decisions in real-time.</a:t>
                      </a:r>
                      <a:endParaRPr lang="en-US"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1215687"/>
                  </a:ext>
                </a:extLst>
              </a:tr>
              <a:tr h="762000">
                <a:tc>
                  <a:txBody>
                    <a:bodyPr/>
                    <a:lstStyle/>
                    <a:p>
                      <a:pPr marL="92075">
                        <a:lnSpc>
                          <a:spcPct val="100000"/>
                        </a:lnSpc>
                        <a:spcBef>
                          <a:spcPts val="285"/>
                        </a:spcBef>
                      </a:pPr>
                      <a:r>
                        <a:rPr lang="en-US" sz="1400" spc="-50" dirty="0" smtClean="0">
                          <a:latin typeface="Calibri"/>
                          <a:cs typeface="Calibri"/>
                        </a:rPr>
                        <a:t>9</a:t>
                      </a:r>
                      <a:endParaRPr sz="1400" dirty="0">
                        <a:latin typeface="Calibri"/>
                        <a:cs typeface="Calibri"/>
                      </a:endParaRPr>
                    </a:p>
                  </a:txBody>
                  <a:tcPr marL="0" marR="0" marT="36195"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1" u="none" strike="noStrike" dirty="0" smtClean="0">
                          <a:solidFill>
                            <a:srgbClr val="000000"/>
                          </a:solidFill>
                          <a:effectLst/>
                          <a:latin typeface="Times New Roman" panose="02020603050405020304" pitchFamily="18" charset="0"/>
                        </a:rPr>
                        <a:t>How Complex Systems Sometimes Follow Murphy’s Law: Train Delay Prediction at a Station Using Delays at Previous Stops as the Features</a:t>
                      </a:r>
                      <a:endParaRPr lang="en-US" sz="1100" b="0" i="1" u="none" strike="noStrike" dirty="0">
                        <a:solidFill>
                          <a:srgbClr val="000000"/>
                        </a:solidFill>
                        <a:effectLst/>
                        <a:latin typeface="Times New Roman" panose="02020603050405020304" pitchFamily="18" charset="0"/>
                      </a:endParaRPr>
                    </a:p>
                  </a:txBody>
                  <a:tcPr marL="7620" marR="7620" marT="7620" marB="0" anchor="ctr">
                    <a:lnL w="12700">
                      <a:solidFill>
                        <a:srgbClr val="000000"/>
                      </a:solidFill>
                      <a:prstDash val="soli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000" b="0" i="0" u="none" strike="noStrike" dirty="0" err="1" smtClean="0">
                          <a:solidFill>
                            <a:srgbClr val="000000"/>
                          </a:solidFill>
                          <a:effectLst/>
                          <a:latin typeface="Times New Roman" panose="02020603050405020304" pitchFamily="18" charset="0"/>
                        </a:rPr>
                        <a:t>Pranjal</a:t>
                      </a:r>
                      <a:r>
                        <a:rPr lang="en-IN" sz="1000" b="0" i="0" u="none" strike="noStrike" dirty="0" smtClean="0">
                          <a:solidFill>
                            <a:srgbClr val="000000"/>
                          </a:solidFill>
                          <a:effectLst/>
                          <a:latin typeface="Times New Roman" panose="02020603050405020304" pitchFamily="18" charset="0"/>
                        </a:rPr>
                        <a:t> </a:t>
                      </a:r>
                      <a:r>
                        <a:rPr lang="en-IN" sz="1000" b="0" i="0" u="none" strike="noStrike" dirty="0" err="1" smtClean="0">
                          <a:solidFill>
                            <a:srgbClr val="000000"/>
                          </a:solidFill>
                          <a:effectLst/>
                          <a:latin typeface="Times New Roman" panose="02020603050405020304" pitchFamily="18" charset="0"/>
                        </a:rPr>
                        <a:t>Mandhaniya</a:t>
                      </a:r>
                      <a:r>
                        <a:rPr lang="en-IN" sz="1000" b="0" i="0" u="none" strike="noStrike" dirty="0" smtClean="0">
                          <a:solidFill>
                            <a:srgbClr val="000000"/>
                          </a:solidFill>
                          <a:effectLst/>
                          <a:latin typeface="Times New Roman" panose="02020603050405020304" pitchFamily="18" charset="0"/>
                        </a:rPr>
                        <a:t>, Nils O.E. Olsson, Anders S. Larsen, Caroline </a:t>
                      </a:r>
                      <a:r>
                        <a:rPr lang="en-IN" sz="1000" b="0" i="0" u="none" strike="noStrike" dirty="0" err="1" smtClean="0">
                          <a:solidFill>
                            <a:srgbClr val="000000"/>
                          </a:solidFill>
                          <a:effectLst/>
                          <a:latin typeface="Times New Roman" panose="02020603050405020304" pitchFamily="18" charset="0"/>
                        </a:rPr>
                        <a:t>Skjøren</a:t>
                      </a:r>
                      <a:r>
                        <a:rPr lang="en-IN" sz="1000" b="0" i="0" u="none" strike="noStrike" dirty="0" smtClean="0">
                          <a:solidFill>
                            <a:srgbClr val="000000"/>
                          </a:solidFill>
                          <a:effectLst/>
                          <a:latin typeface="Times New Roman" panose="02020603050405020304" pitchFamily="18" charset="0"/>
                        </a:rPr>
                        <a:t>; 2024, Elsevier (Procedia Computer Science)</a:t>
                      </a:r>
                      <a:endParaRPr lang="en-IN"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IN" sz="1100" b="0" i="0" u="sng" strike="noStrike" dirty="0">
                          <a:solidFill>
                            <a:srgbClr val="0563C1"/>
                          </a:solidFill>
                          <a:effectLst/>
                          <a:latin typeface="Calibri" panose="020F0502020204030204" pitchFamily="34" charset="0"/>
                          <a:hlinkClick r:id="rId5"/>
                        </a:rPr>
                        <a:t>https://doi.org/10.1016/j.procs.2024.06.357</a:t>
                      </a:r>
                      <a:endParaRPr lang="en-IN" sz="1100" b="0" i="0" u="sng" strike="noStrike" dirty="0">
                        <a:solidFill>
                          <a:srgbClr val="0563C1"/>
                        </a:solidFill>
                        <a:effectLst/>
                        <a:latin typeface="Calibri" panose="020F0502020204030204" pitchFamily="34"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smtClean="0">
                          <a:solidFill>
                            <a:srgbClr val="000000"/>
                          </a:solidFill>
                          <a:effectLst/>
                          <a:latin typeface="Times New Roman" panose="02020603050405020304" pitchFamily="18" charset="0"/>
                        </a:rPr>
                        <a:t>Recurrent Neural Network (RNN), Gated Recurrent Unit (GRU), Long Short-Term Memory (LSTM)</a:t>
                      </a:r>
                      <a:endParaRPr lang="en-IN"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buNone/>
                      </a:pPr>
                      <a:r>
                        <a:rPr lang="en-US" sz="1000" dirty="0" smtClean="0"/>
                        <a:t>LSTM model gave the best convergence; adding too many features degraded performance; maximum R² = 0.81; delay patterns align with customer behavior.</a:t>
                      </a:r>
                      <a:endParaRPr lang="en-US" sz="10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000" b="0" i="0" u="none" strike="noStrike" dirty="0" smtClean="0">
                          <a:solidFill>
                            <a:srgbClr val="000000"/>
                          </a:solidFill>
                          <a:effectLst/>
                          <a:latin typeface="Times New Roman" panose="02020603050405020304" pitchFamily="18" charset="0"/>
                        </a:rPr>
                        <a:t>Over-engineering features reduces model accuracy; predicted delays had narrower ranges than actual; early departure events affect accuracy</a:t>
                      </a:r>
                      <a:endParaRPr lang="en-US"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a:solidFill>
                        <a:srgbClr val="000000"/>
                      </a:solidFill>
                      <a:prstDash val="soli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32587351"/>
                  </a:ext>
                </a:extLst>
              </a:tr>
              <a:tr h="861172">
                <a:tc>
                  <a:txBody>
                    <a:bodyPr/>
                    <a:lstStyle/>
                    <a:p>
                      <a:pPr marL="92075">
                        <a:lnSpc>
                          <a:spcPct val="100000"/>
                        </a:lnSpc>
                        <a:spcBef>
                          <a:spcPts val="295"/>
                        </a:spcBef>
                      </a:pPr>
                      <a:r>
                        <a:rPr lang="en-US" sz="1400" spc="-50" dirty="0" smtClean="0">
                          <a:latin typeface="Calibri"/>
                          <a:cs typeface="Calibri"/>
                        </a:rPr>
                        <a:t>10</a:t>
                      </a:r>
                      <a:endParaRPr sz="1400" dirty="0">
                        <a:latin typeface="Calibri"/>
                        <a:cs typeface="Calibri"/>
                      </a:endParaRPr>
                    </a:p>
                  </a:txBody>
                  <a:tcPr marL="0" marR="0" marT="37465"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100" b="0" i="1" u="none" strike="noStrike" dirty="0" smtClean="0">
                          <a:solidFill>
                            <a:srgbClr val="000000"/>
                          </a:solidFill>
                          <a:effectLst/>
                          <a:latin typeface="Times New Roman" panose="02020603050405020304" pitchFamily="18" charset="0"/>
                        </a:rPr>
                        <a:t>Route Choice Estimation in Rail Transit Systems Using Smart Card Data: Handling Vehicle Schedule and Walking Time Uncertainties</a:t>
                      </a:r>
                      <a:endParaRPr lang="en-US" sz="1100" b="0" i="1" u="none" strike="noStrike" dirty="0">
                        <a:solidFill>
                          <a:srgbClr val="000000"/>
                        </a:solidFill>
                        <a:effectLst/>
                        <a:latin typeface="Times New Roman" panose="02020603050405020304" pitchFamily="18" charset="0"/>
                      </a:endParaRPr>
                    </a:p>
                  </a:txBody>
                  <a:tcPr marL="7620" marR="7620" marT="7620" marB="0" anchor="ctr">
                    <a:lnL w="12700">
                      <a:solidFill>
                        <a:srgbClr val="000000"/>
                      </a:solidFill>
                      <a:prstDash val="soli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r>
                        <a:rPr lang="en-US" sz="1000" b="0" i="0" u="none" strike="noStrike" dirty="0" smtClean="0">
                          <a:solidFill>
                            <a:srgbClr val="000000"/>
                          </a:solidFill>
                          <a:effectLst/>
                          <a:latin typeface="Times New Roman" panose="02020603050405020304" pitchFamily="18" charset="0"/>
                        </a:rPr>
                        <a:t>Thomas James </a:t>
                      </a:r>
                      <a:r>
                        <a:rPr lang="en-US" sz="1000" b="0" i="0" u="none" strike="noStrike" dirty="0" err="1" smtClean="0">
                          <a:solidFill>
                            <a:srgbClr val="000000"/>
                          </a:solidFill>
                          <a:effectLst/>
                          <a:latin typeface="Times New Roman" panose="02020603050405020304" pitchFamily="18" charset="0"/>
                        </a:rPr>
                        <a:t>Tiam</a:t>
                      </a:r>
                      <a:r>
                        <a:rPr lang="en-US" sz="1000" b="0" i="0" u="none" strike="noStrike" dirty="0" smtClean="0">
                          <a:solidFill>
                            <a:srgbClr val="000000"/>
                          </a:solidFill>
                          <a:effectLst/>
                          <a:latin typeface="Times New Roman" panose="02020603050405020304" pitchFamily="18" charset="0"/>
                        </a:rPr>
                        <a:t>-Lee and </a:t>
                      </a:r>
                      <a:r>
                        <a:rPr lang="en-US" sz="1000" b="0" i="0" u="none" strike="noStrike" dirty="0" err="1" smtClean="0">
                          <a:solidFill>
                            <a:srgbClr val="000000"/>
                          </a:solidFill>
                          <a:effectLst/>
                          <a:latin typeface="Times New Roman" panose="02020603050405020304" pitchFamily="18" charset="0"/>
                        </a:rPr>
                        <a:t>Rui</a:t>
                      </a:r>
                      <a:r>
                        <a:rPr lang="en-US" sz="1000" b="0" i="0" u="none" strike="noStrike" dirty="0" smtClean="0">
                          <a:solidFill>
                            <a:srgbClr val="000000"/>
                          </a:solidFill>
                          <a:effectLst/>
                          <a:latin typeface="Times New Roman" panose="02020603050405020304" pitchFamily="18" charset="0"/>
                        </a:rPr>
                        <a:t> </a:t>
                      </a:r>
                      <a:r>
                        <a:rPr lang="en-US" sz="1000" b="0" i="0" u="none" strike="noStrike" dirty="0" err="1" smtClean="0">
                          <a:solidFill>
                            <a:srgbClr val="000000"/>
                          </a:solidFill>
                          <a:effectLst/>
                          <a:latin typeface="Times New Roman" panose="02020603050405020304" pitchFamily="18" charset="0"/>
                        </a:rPr>
                        <a:t>Henriques</a:t>
                      </a:r>
                      <a:r>
                        <a:rPr lang="en-US" sz="1000" b="0" i="0" u="none" strike="noStrike" dirty="0" smtClean="0">
                          <a:solidFill>
                            <a:srgbClr val="000000"/>
                          </a:solidFill>
                          <a:effectLst/>
                          <a:latin typeface="Times New Roman" panose="02020603050405020304" pitchFamily="18" charset="0"/>
                        </a:rPr>
                        <a:t>, 2022, Springer (European Transport Research Review)</a:t>
                      </a:r>
                      <a:endParaRPr lang="en-IN"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r>
                        <a:rPr lang="en-IN" sz="1100" b="0" i="0" u="sng" strike="noStrike" dirty="0">
                          <a:solidFill>
                            <a:srgbClr val="0563C1"/>
                          </a:solidFill>
                          <a:effectLst/>
                          <a:latin typeface="Calibri" panose="020F0502020204030204" pitchFamily="34" charset="0"/>
                          <a:hlinkClick r:id="rId6"/>
                        </a:rPr>
                        <a:t>https://doi.org/10.1186/s12544‑022‑00558‑x</a:t>
                      </a:r>
                      <a:endParaRPr lang="en-IN" sz="1100" b="0" i="0" u="sng" strike="noStrike" dirty="0">
                        <a:solidFill>
                          <a:srgbClr val="0563C1"/>
                        </a:solidFill>
                        <a:effectLst/>
                        <a:latin typeface="Calibri" panose="020F0502020204030204" pitchFamily="34"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r>
                        <a:rPr lang="en-US" sz="1000" b="0" i="0" u="none" strike="noStrike" dirty="0">
                          <a:solidFill>
                            <a:srgbClr val="000000"/>
                          </a:solidFill>
                          <a:effectLst/>
                          <a:latin typeface="Times New Roman" panose="02020603050405020304" pitchFamily="18" charset="0"/>
                        </a:rPr>
                        <a:t> </a:t>
                      </a:r>
                      <a:r>
                        <a:rPr lang="en-US" sz="1000" b="0" i="0" u="none" strike="noStrike" dirty="0" smtClean="0">
                          <a:solidFill>
                            <a:srgbClr val="000000"/>
                          </a:solidFill>
                          <a:effectLst/>
                          <a:latin typeface="Times New Roman" panose="02020603050405020304" pitchFamily="18" charset="0"/>
                        </a:rPr>
                        <a:t>Likelihood estimation via time deviation scores; candidate route simulation using inferred train timings (Algorithm 1)</a:t>
                      </a:r>
                      <a:endParaRPr lang="en-US"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l" fontAlgn="ctr">
                        <a:buNone/>
                      </a:pPr>
                      <a:r>
                        <a:rPr lang="en-US" sz="1000" b="0" i="0" u="none" strike="noStrike" dirty="0" smtClean="0">
                          <a:solidFill>
                            <a:srgbClr val="000000"/>
                          </a:solidFill>
                          <a:effectLst/>
                          <a:latin typeface="Times New Roman" panose="02020603050405020304" pitchFamily="18" charset="0"/>
                        </a:rPr>
                        <a:t>Robust method for predicting individual passenger routes without using precise timetables; reveals true rider preferences (least transfers vs. least stations)</a:t>
                      </a:r>
                      <a:endParaRPr lang="en-US" sz="1000" b="0" i="0" u="none" strike="noStrike" dirty="0">
                        <a:solidFill>
                          <a:srgbClr val="000000"/>
                        </a:solidFill>
                        <a:effectLst/>
                        <a:latin typeface="Times New Roman" panose="02020603050405020304" pitchFamily="18"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l" fontAlgn="ctr"/>
                      <a:r>
                        <a:rPr lang="en-US" sz="1000" b="0" i="0" u="none" strike="noStrike" dirty="0" smtClean="0">
                          <a:solidFill>
                            <a:srgbClr val="000000"/>
                          </a:solidFill>
                          <a:effectLst/>
                          <a:latin typeface="Times New Roman" panose="02020603050405020304" pitchFamily="18" charset="0"/>
                        </a:rPr>
                        <a:t>Cannot infer exact personal factors influencing route choice; lacks ground-truth validation; performance affected by incomplete entry-exit records</a:t>
                      </a:r>
                      <a:endParaRPr lang="en-US" sz="1000" b="0" i="0" u="none" strike="noStrike" dirty="0">
                        <a:solidFill>
                          <a:srgbClr val="000000"/>
                        </a:solidFill>
                        <a:effectLst/>
                        <a:latin typeface="Times New Roman" panose="02020603050405020304" pitchFamily="18" charset="0"/>
                      </a:endParaRPr>
                    </a:p>
                  </a:txBody>
                  <a:tcPr marL="7620" marR="7620" marT="7620" marB="0" anchor="ctr">
                    <a:lnL w="12700" cap="flat" cmpd="sng" algn="ctr">
                      <a:solidFill>
                        <a:srgbClr val="000000"/>
                      </a:solidFill>
                      <a:prstDash val="solid"/>
                      <a:round/>
                      <a:headEnd type="none" w="med" len="med"/>
                      <a:tailEnd type="none" w="med" len="me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tcPr>
                </a:tc>
                <a:extLst>
                  <a:ext uri="{0D108BD9-81ED-4DB2-BD59-A6C34878D82A}">
                    <a16:rowId xmlns:a16="http://schemas.microsoft.com/office/drawing/2014/main" val="1819178648"/>
                  </a:ext>
                </a:extLst>
              </a:tr>
            </a:tbl>
          </a:graphicData>
        </a:graphic>
      </p:graphicFrame>
      <p:sp>
        <p:nvSpPr>
          <p:cNvPr id="3" name="Rectangle 2"/>
          <p:cNvSpPr/>
          <p:nvPr/>
        </p:nvSpPr>
        <p:spPr>
          <a:xfrm>
            <a:off x="3886200" y="457200"/>
            <a:ext cx="4114800" cy="523220"/>
          </a:xfrm>
          <a:prstGeom prst="rect">
            <a:avLst/>
          </a:prstGeom>
        </p:spPr>
        <p:txBody>
          <a:bodyPr wrap="square">
            <a:spAutoFit/>
          </a:bodyPr>
          <a:lstStyle/>
          <a:p>
            <a:r>
              <a:rPr lang="en-IN" sz="2800" dirty="0" smtClean="0">
                <a:latin typeface="Times New Roman" panose="02020603050405020304" pitchFamily="18" charset="0"/>
                <a:cs typeface="Times New Roman" panose="02020603050405020304" pitchFamily="18" charset="0"/>
              </a:rPr>
              <a:t>LITERATURE</a:t>
            </a:r>
            <a:r>
              <a:rPr lang="en-IN" sz="2800" spc="-185" dirty="0" smtClean="0">
                <a:latin typeface="Times New Roman" panose="02020603050405020304" pitchFamily="18" charset="0"/>
                <a:cs typeface="Times New Roman" panose="02020603050405020304" pitchFamily="18" charset="0"/>
              </a:rPr>
              <a:t> </a:t>
            </a:r>
            <a:r>
              <a:rPr lang="en-IN" sz="2800" spc="-10" dirty="0" smtClean="0">
                <a:latin typeface="Times New Roman" panose="02020603050405020304" pitchFamily="18" charset="0"/>
                <a:cs typeface="Times New Roman" panose="02020603050405020304" pitchFamily="18" charset="0"/>
              </a:rPr>
              <a:t>SURVEY</a:t>
            </a:r>
            <a:endParaRPr lang="en-IN" sz="2800" b="1"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6"/>
          </p:nvPr>
        </p:nvSpPr>
        <p:spPr>
          <a:xfrm>
            <a:off x="917575" y="6451049"/>
            <a:ext cx="737235" cy="359073"/>
          </a:xfrm>
        </p:spPr>
        <p:txBody>
          <a:bodyPr/>
          <a:lstStyle/>
          <a:p>
            <a:pPr marL="12700">
              <a:lnSpc>
                <a:spcPts val="1410"/>
              </a:lnSpc>
            </a:pPr>
            <a:endParaRPr lang="en-US" spc="-10" dirty="0" smtClean="0"/>
          </a:p>
          <a:p>
            <a:pPr marL="12700">
              <a:lnSpc>
                <a:spcPts val="1410"/>
              </a:lnSpc>
            </a:pPr>
            <a:r>
              <a:rPr lang="en-US" spc="-10" dirty="0" smtClean="0"/>
              <a:t>Date</a:t>
            </a:r>
            <a:endParaRPr lang="en-US" spc="-20" dirty="0"/>
          </a:p>
        </p:txBody>
      </p:sp>
      <p:sp>
        <p:nvSpPr>
          <p:cNvPr id="5" name="Footer Placeholder 4"/>
          <p:cNvSpPr>
            <a:spLocks noGrp="1"/>
          </p:cNvSpPr>
          <p:nvPr>
            <p:ph type="ftr" sz="quarter" idx="5"/>
          </p:nvPr>
        </p:nvSpPr>
        <p:spPr>
          <a:xfrm>
            <a:off x="4191000" y="6451049"/>
            <a:ext cx="2362200" cy="359073"/>
          </a:xfrm>
        </p:spPr>
        <p:txBody>
          <a:bodyPr/>
          <a:lstStyle/>
          <a:p>
            <a:pPr marL="12700">
              <a:lnSpc>
                <a:spcPts val="1410"/>
              </a:lnSpc>
            </a:pPr>
            <a:endParaRPr lang="en-US" dirty="0" smtClean="0"/>
          </a:p>
          <a:p>
            <a:pPr marL="12700">
              <a:lnSpc>
                <a:spcPts val="1410"/>
              </a:lnSpc>
            </a:pPr>
            <a:r>
              <a:rPr lang="en-US" dirty="0" smtClean="0"/>
              <a:t>Batch No.DG3     Department of CSE</a:t>
            </a:r>
            <a:endParaRPr lang="en-IN" spc="-25" dirty="0"/>
          </a:p>
        </p:txBody>
      </p:sp>
      <p:sp>
        <p:nvSpPr>
          <p:cNvPr id="6" name="Slide Number Placeholder 5"/>
          <p:cNvSpPr>
            <a:spLocks noGrp="1"/>
          </p:cNvSpPr>
          <p:nvPr>
            <p:ph type="sldNum" sz="quarter" idx="7"/>
          </p:nvPr>
        </p:nvSpPr>
        <p:spPr>
          <a:xfrm>
            <a:off x="11104626" y="6451049"/>
            <a:ext cx="215900" cy="359073"/>
          </a:xfrm>
        </p:spPr>
        <p:txBody>
          <a:bodyPr/>
          <a:lstStyle/>
          <a:p>
            <a:pPr marL="12700">
              <a:lnSpc>
                <a:spcPts val="1410"/>
              </a:lnSpc>
            </a:pPr>
            <a:endParaRPr lang="en-IN" spc="-25" dirty="0" smtClean="0"/>
          </a:p>
          <a:p>
            <a:pPr marL="12700">
              <a:lnSpc>
                <a:spcPts val="1410"/>
              </a:lnSpc>
            </a:pPr>
            <a:fld id="{81D60167-4931-47E6-BA6A-407CBD079E47}" type="slidenum">
              <a:rPr lang="en-IN" spc="-25" smtClean="0"/>
              <a:t>9</a:t>
            </a:fld>
            <a:endParaRPr lang="en-IN" spc="-25" dirty="0"/>
          </a:p>
        </p:txBody>
      </p:sp>
    </p:spTree>
    <p:extLst>
      <p:ext uri="{BB962C8B-B14F-4D97-AF65-F5344CB8AC3E}">
        <p14:creationId xmlns:p14="http://schemas.microsoft.com/office/powerpoint/2010/main" val="37916913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1062</TotalTime>
  <Words>4743</Words>
  <Application>Microsoft Office PowerPoint</Application>
  <PresentationFormat>Widescreen</PresentationFormat>
  <Paragraphs>459</Paragraphs>
  <Slides>34</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Times New Roman</vt:lpstr>
      <vt:lpstr>Wingdings</vt:lpstr>
      <vt:lpstr>Office Theme</vt:lpstr>
      <vt:lpstr>Department of Computer Science and Engineering Leveraging Operational and Environmental Data for Train Delay Prediction via Deep Learning Models </vt:lpstr>
      <vt:lpstr>OUTLINE</vt:lpstr>
      <vt:lpstr>ABSTRACT</vt:lpstr>
      <vt:lpstr>   ABSTRACT</vt:lpstr>
      <vt:lpstr>INTRODUCTION</vt:lpstr>
      <vt:lpstr>   INTRODUCTION</vt:lpstr>
      <vt:lpstr>   INTRODUCTION</vt:lpstr>
      <vt:lpstr>LITERATURE SURVEY</vt:lpstr>
      <vt:lpstr>PowerPoint Presentation</vt:lpstr>
      <vt:lpstr>RESEARCH GAPS</vt:lpstr>
      <vt:lpstr>   RESEARCH GAPS</vt:lpstr>
      <vt:lpstr>PROBLEM STATEMENT</vt:lpstr>
      <vt:lpstr>  PROBLEM STATEMENT</vt:lpstr>
      <vt:lpstr>OBJECTIVES</vt:lpstr>
      <vt:lpstr>    OBJECTIVES</vt:lpstr>
      <vt:lpstr>BLOCK DIAGRAM OR FLOW DIAGRAM</vt:lpstr>
      <vt:lpstr>METHODOLOGY</vt:lpstr>
      <vt:lpstr>IMPLEMENTATION</vt:lpstr>
      <vt:lpstr>                    Comparison Table</vt:lpstr>
      <vt:lpstr>RESULTS &amp; ANALYSIS</vt:lpstr>
      <vt:lpstr>RESULTS &amp; ANALYSIS</vt:lpstr>
      <vt:lpstr>RESULTS &amp; ANALYSIS</vt:lpstr>
      <vt:lpstr>PowerPoint Presentation</vt:lpstr>
      <vt:lpstr>    Output Screens</vt:lpstr>
      <vt:lpstr>   Output Screens</vt:lpstr>
      <vt:lpstr>   Output Screens</vt:lpstr>
      <vt:lpstr>   Output Screens</vt:lpstr>
      <vt:lpstr>   Output Screens</vt:lpstr>
      <vt:lpstr>CONCLUSION and FUTURE SCOPE</vt:lpstr>
      <vt:lpstr>CONCLUSION and FUTURE SCOPE</vt:lpstr>
      <vt:lpstr>REFERENCES</vt:lpstr>
      <vt:lpstr>REFERENCES</vt:lpstr>
      <vt:lpstr>ACKNOWLEGEMENTS</vt:lpstr>
      <vt:lpstr>QUESTIONS and ANSWERS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Computer Science and Engineering Leveraging Operational and Environmental Data for Train Delay Prediction via Deep Learning Models</dc:title>
  <dc:creator>Hp</dc:creator>
  <cp:lastModifiedBy>Hp</cp:lastModifiedBy>
  <cp:revision>58</cp:revision>
  <dcterms:created xsi:type="dcterms:W3CDTF">2025-11-01T04:34:19Z</dcterms:created>
  <dcterms:modified xsi:type="dcterms:W3CDTF">2026-02-12T10:12:17Z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2024-12-19T00:00:00Z</vt:filetime>
  </property>
  <property fmtid="{D5CDD505-2E9C-101B-9397-08002B2CF9AE}" pid="3" name="LastSaved">
    <vt:filetime>2025-11-01T00:00:00Z</vt:filetime>
  </property>
</Properties>
</file>